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notesSlides/notesSlide2.xml" ContentType="application/vnd.openxmlformats-officedocument.presentationml.notesSlide+xml"/>
  <Override PartName="/ppt/media/image2.jpeg" ContentType="image/jpeg"/>
  <Override PartName="/ppt/media/media1.gif" ContentType="video/unknown"/>
  <Override PartName="/ppt/notesSlides/notesSlide3.xml" ContentType="application/vnd.openxmlformats-officedocument.presentationml.notesSlide+xml"/>
  <Override PartName="/ppt/media/image3.jpeg" ContentType="image/jpeg"/>
  <Override PartName="/ppt/notesSlides/notesSlide4.xml" ContentType="application/vnd.openxmlformats-officedocument.presentationml.notesSlide+xml"/>
  <Override PartName="/ppt/media/media2.gif" ContentType="video/unknown"/>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media3.gif" ContentType="video/unknown"/>
  <Override PartName="/ppt/media/media4.gif" ContentType="video/unknown"/>
  <Override PartName="/ppt/media/media5.gif" ContentType="video/unknown"/>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media6.gif" ContentType="video/unknown"/>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media7.gif" ContentType="video/unknown"/>
  <Override PartName="/ppt/notesSlides/notesSlide11.xml" ContentType="application/vnd.openxmlformats-officedocument.presentationml.notesSlide+xml"/>
  <Override PartName="/ppt/media/image4.jpeg" ContentType="image/jpeg"/>
  <Override PartName="/ppt/notesSlides/notesSlide12.xml" ContentType="application/vnd.openxmlformats-officedocument.presentationml.notesSlide+xml"/>
  <Override PartName="/ppt/media/image5.jpeg" ContentType="image/jpeg"/>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media8.gif" ContentType="video/unknown"/>
  <Override PartName="/ppt/notesSlides/notesSlide15.xml" ContentType="application/vnd.openxmlformats-officedocument.presentationml.notesSlide+xml"/>
  <Override PartName="/ppt/media/media9.gif" ContentType="video/unknown"/>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media/image6.jpeg" ContentType="image/jpeg"/>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x="9144000" cy="6858000"/>
  <p:notesSz cx="6858000" cy="9144000"/>
  <p:defaultTextStyle>
    <a:lvl1pPr>
      <a:defRPr>
        <a:latin typeface="Arial"/>
        <a:ea typeface="Arial"/>
        <a:cs typeface="Arial"/>
        <a:sym typeface="Arial"/>
      </a:defRPr>
    </a:lvl1pPr>
    <a:lvl2pPr indent="457200">
      <a:defRPr>
        <a:latin typeface="Arial"/>
        <a:ea typeface="Arial"/>
        <a:cs typeface="Arial"/>
        <a:sym typeface="Arial"/>
      </a:defRPr>
    </a:lvl2pPr>
    <a:lvl3pPr indent="914400">
      <a:defRPr>
        <a:latin typeface="Arial"/>
        <a:ea typeface="Arial"/>
        <a:cs typeface="Arial"/>
        <a:sym typeface="Arial"/>
      </a:defRPr>
    </a:lvl3pPr>
    <a:lvl4pPr indent="1371600">
      <a:defRPr>
        <a:latin typeface="Arial"/>
        <a:ea typeface="Arial"/>
        <a:cs typeface="Arial"/>
        <a:sym typeface="Arial"/>
      </a:defRPr>
    </a:lvl4pPr>
    <a:lvl5pPr indent="1828800">
      <a:defRPr>
        <a:latin typeface="Arial"/>
        <a:ea typeface="Arial"/>
        <a:cs typeface="Arial"/>
        <a:sym typeface="Arial"/>
      </a:defRPr>
    </a:lvl5pPr>
    <a:lvl6pPr indent="2286000">
      <a:defRPr>
        <a:latin typeface="Arial"/>
        <a:ea typeface="Arial"/>
        <a:cs typeface="Arial"/>
        <a:sym typeface="Arial"/>
      </a:defRPr>
    </a:lvl6pPr>
    <a:lvl7pPr indent="2743200">
      <a:defRPr>
        <a:latin typeface="Arial"/>
        <a:ea typeface="Arial"/>
        <a:cs typeface="Arial"/>
        <a:sym typeface="Arial"/>
      </a:defRPr>
    </a:lvl7pPr>
    <a:lvl8pPr indent="3200400">
      <a:defRPr>
        <a:latin typeface="Arial"/>
        <a:ea typeface="Arial"/>
        <a:cs typeface="Arial"/>
        <a:sym typeface="Arial"/>
      </a:defRPr>
    </a:lvl8pPr>
    <a:lvl9pPr indent="3657600">
      <a:defRPr>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7F3F4"/>
          </a:solidFill>
        </a:fill>
      </a:tcStyle>
    </a:wholeTbl>
    <a:band2H>
      <a:tcTxStyle b="def" i="def"/>
      <a:tcStyle>
        <a:tcBdr/>
        <a:fill>
          <a:solidFill>
            <a:srgbClr val="F3F9FA"/>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BE0E3"/>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BE0E3"/>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BE0E3"/>
          </a:solidFill>
        </a:fill>
      </a:tcStyle>
    </a:firstRow>
  </a:tblStyle>
  <a:tblStyle styleId="{C7B018BB-80A7-4F77-B60F-C8B233D01FF8}"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wholeTbl>
    <a:band2H>
      <a:tcTxStyle b="def" i="def"/>
      <a:tcStyle>
        <a:tcBdr/>
        <a:fill>
          <a:solidFill>
            <a:srgbClr val="FFFFFF"/>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firstRow>
  </a:tblStyle>
  <a:tblStyle styleId="{EEE7283C-3CF3-47DC-8721-378D4A62B228}"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CCCD9"/>
          </a:solidFill>
        </a:fill>
      </a:tcStyle>
    </a:wholeTbl>
    <a:band2H>
      <a:tcTxStyle b="def" i="def"/>
      <a:tcStyle>
        <a:tcBdr/>
        <a:fill>
          <a:solidFill>
            <a:srgbClr val="E7E7ED"/>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2D2D8A"/>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2D2D8A"/>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2D2D8A"/>
          </a:solidFill>
        </a:fill>
      </a:tcStyle>
    </a:firstRow>
  </a:tblStyle>
  <a:tblStyle styleId="{CF821DB8-F4EB-4A41-A1BA-3FCAFE7338EE}" styleName="">
    <a:tblBg/>
    <a:wholeTbl>
      <a:tcTxStyle b="on" i="on">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n">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BBE0E3"/>
          </a:solidFill>
        </a:fill>
      </a:tcStyle>
    </a:firstCol>
    <a:lastRow>
      <a:tcTxStyle b="on" i="on">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BBE0E3"/>
          </a:solidFill>
        </a:fill>
      </a:tcStyle>
    </a:firstRow>
  </a:tblStyle>
  <a:tblStyle styleId="{33BA23B1-9221-436E-865A-0063620EA4FD}"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b="def" i="def"/>
      <a:tcStyle>
        <a:tcBdr/>
        <a:fill>
          <a:solidFill>
            <a:srgbClr val="E6E6E6"/>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b="def" i="def"/>
      <a:tcStyle>
        <a:tcBdr/>
        <a:fill>
          <a:solidFill>
            <a:srgbClr val="FFFFFF"/>
          </a:solidFill>
        </a:fill>
      </a:tcStyle>
    </a:band2H>
    <a:firstCol>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p:nvPr>
            <p:ph type="sldImg"/>
          </p:nvPr>
        </p:nvSpPr>
        <p:spPr>
          <a:xfrm>
            <a:off x="1143000" y="685800"/>
            <a:ext cx="4572000" cy="3429000"/>
          </a:xfrm>
          <a:prstGeom prst="rect">
            <a:avLst/>
          </a:prstGeom>
        </p:spPr>
        <p:txBody>
          <a:bodyPr/>
          <a:lstStyle/>
          <a:p>
            <a:pPr lvl="0"/>
          </a:p>
        </p:txBody>
      </p:sp>
      <p:sp>
        <p:nvSpPr>
          <p:cNvPr id="129" name="Shape 129"/>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25000"/>
      </a:lnSpc>
      <a:defRPr sz="2400">
        <a:latin typeface="+mj-lt"/>
        <a:ea typeface="+mj-ea"/>
        <a:cs typeface="+mj-cs"/>
        <a:sym typeface="Avenir Roman"/>
      </a:defRPr>
    </a:lvl1pPr>
    <a:lvl2pPr indent="228600" defTabSz="457200">
      <a:lnSpc>
        <a:spcPct val="125000"/>
      </a:lnSpc>
      <a:defRPr sz="2400">
        <a:latin typeface="+mj-lt"/>
        <a:ea typeface="+mj-ea"/>
        <a:cs typeface="+mj-cs"/>
        <a:sym typeface="Avenir Roman"/>
      </a:defRPr>
    </a:lvl2pPr>
    <a:lvl3pPr indent="457200" defTabSz="457200">
      <a:lnSpc>
        <a:spcPct val="125000"/>
      </a:lnSpc>
      <a:defRPr sz="2400">
        <a:latin typeface="+mj-lt"/>
        <a:ea typeface="+mj-ea"/>
        <a:cs typeface="+mj-cs"/>
        <a:sym typeface="Avenir Roman"/>
      </a:defRPr>
    </a:lvl3pPr>
    <a:lvl4pPr indent="685800" defTabSz="457200">
      <a:lnSpc>
        <a:spcPct val="125000"/>
      </a:lnSpc>
      <a:defRPr sz="2400">
        <a:latin typeface="+mj-lt"/>
        <a:ea typeface="+mj-ea"/>
        <a:cs typeface="+mj-cs"/>
        <a:sym typeface="Avenir Roman"/>
      </a:defRPr>
    </a:lvl4pPr>
    <a:lvl5pPr indent="914400" defTabSz="457200">
      <a:lnSpc>
        <a:spcPct val="125000"/>
      </a:lnSpc>
      <a:defRPr sz="2400">
        <a:latin typeface="+mj-lt"/>
        <a:ea typeface="+mj-ea"/>
        <a:cs typeface="+mj-cs"/>
        <a:sym typeface="Avenir Roman"/>
      </a:defRPr>
    </a:lvl5pPr>
    <a:lvl6pPr indent="1143000" defTabSz="457200">
      <a:lnSpc>
        <a:spcPct val="125000"/>
      </a:lnSpc>
      <a:defRPr sz="2400">
        <a:latin typeface="+mj-lt"/>
        <a:ea typeface="+mj-ea"/>
        <a:cs typeface="+mj-cs"/>
        <a:sym typeface="Avenir Roman"/>
      </a:defRPr>
    </a:lvl6pPr>
    <a:lvl7pPr indent="1371600" defTabSz="457200">
      <a:lnSpc>
        <a:spcPct val="125000"/>
      </a:lnSpc>
      <a:defRPr sz="2400">
        <a:latin typeface="+mj-lt"/>
        <a:ea typeface="+mj-ea"/>
        <a:cs typeface="+mj-cs"/>
        <a:sym typeface="Avenir Roman"/>
      </a:defRPr>
    </a:lvl7pPr>
    <a:lvl8pPr indent="1600200" defTabSz="457200">
      <a:lnSpc>
        <a:spcPct val="125000"/>
      </a:lnSpc>
      <a:defRPr sz="2400">
        <a:latin typeface="+mj-lt"/>
        <a:ea typeface="+mj-ea"/>
        <a:cs typeface="+mj-cs"/>
        <a:sym typeface="Avenir Roman"/>
      </a:defRPr>
    </a:lvl8pPr>
    <a:lvl9pPr indent="1828800" defTabSz="457200">
      <a:lnSpc>
        <a:spcPct val="125000"/>
      </a:lnSpc>
      <a:defRPr sz="2400">
        <a:latin typeface="+mj-lt"/>
        <a:ea typeface="+mj-ea"/>
        <a:cs typeface="+mj-cs"/>
        <a:sym typeface="Avenir Roman"/>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4" name="Shape 134"/>
          <p:cNvSpPr/>
          <p:nvPr>
            <p:ph type="sldImg"/>
          </p:nvPr>
        </p:nvSpPr>
        <p:spPr>
          <a:prstGeom prst="rect">
            <a:avLst/>
          </a:prstGeom>
        </p:spPr>
        <p:txBody>
          <a:bodyPr/>
          <a:lstStyle/>
          <a:p>
            <a:pPr lvl="0"/>
          </a:p>
        </p:txBody>
      </p:sp>
      <p:sp>
        <p:nvSpPr>
          <p:cNvPr id="135" name="Shape 135"/>
          <p:cNvSpPr/>
          <p:nvPr>
            <p:ph type="body" sz="quarter" idx="1"/>
          </p:nvPr>
        </p:nvSpPr>
        <p:spPr>
          <a:prstGeom prst="rect">
            <a:avLst/>
          </a:prstGeom>
        </p:spPr>
        <p:txBody>
          <a:bodyPr/>
          <a:lstStyle>
            <a:lvl1pPr defTabSz="914400">
              <a:lnSpc>
                <a:spcPct val="100000"/>
              </a:lnSpc>
              <a:spcBef>
                <a:spcPts val="400"/>
              </a:spcBef>
              <a:defRPr sz="1200">
                <a:latin typeface="Arial"/>
                <a:ea typeface="Arial"/>
                <a:cs typeface="Arial"/>
                <a:sym typeface="Arial"/>
              </a:defRPr>
            </a:lvl1pPr>
          </a:lstStyle>
          <a:p>
            <a:pPr lvl="0">
              <a:defRPr sz="1800"/>
            </a:pPr>
            <a:r>
              <a:rPr sz="1200"/>
              <a:t>When dealing with a combative user, the first thing we have to do 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Shape 146"/>
          <p:cNvSpPr/>
          <p:nvPr>
            <p:ph type="sldImg"/>
          </p:nvPr>
        </p:nvSpPr>
        <p:spPr>
          <a:prstGeom prst="rect">
            <a:avLst/>
          </a:prstGeom>
        </p:spPr>
        <p:txBody>
          <a:bodyPr/>
          <a:lstStyle/>
          <a:p>
            <a:pPr lvl="0"/>
          </a:p>
        </p:txBody>
      </p:sp>
      <p:sp>
        <p:nvSpPr>
          <p:cNvPr id="147" name="Shape 147"/>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Instead of getting defensive when they yell at us, or just ignoring their anger altogether, we have to figure out why they believe they’re justified to be angry at us.</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And to do that, we start by making an important distinction: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 name="Shape 154"/>
          <p:cNvSpPr/>
          <p:nvPr>
            <p:ph type="sldImg"/>
          </p:nvPr>
        </p:nvSpPr>
        <p:spPr>
          <a:prstGeom prst="rect">
            <a:avLst/>
          </a:prstGeom>
        </p:spPr>
        <p:txBody>
          <a:bodyPr/>
          <a:lstStyle/>
          <a:p>
            <a:pPr lvl="0"/>
          </a:p>
        </p:txBody>
      </p:sp>
      <p:sp>
        <p:nvSpPr>
          <p:cNvPr id="155" name="Shape 155"/>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With the Level 1 angry user, if we give them a solution, their anger will disappear.</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With the Level 2 angry user, just finding them a solution may not be enough, because....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Shape 159"/>
          <p:cNvSpPr/>
          <p:nvPr>
            <p:ph type="sldImg"/>
          </p:nvPr>
        </p:nvSpPr>
        <p:spPr>
          <a:prstGeom prst="rect">
            <a:avLst/>
          </a:prstGeom>
        </p:spPr>
        <p:txBody>
          <a:bodyPr/>
          <a:lstStyle/>
          <a:p>
            <a:pPr lvl="0"/>
          </a:p>
        </p:txBody>
      </p:sp>
      <p:sp>
        <p:nvSpPr>
          <p:cNvPr id="160" name="Shape 160"/>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Their mindset has shifted from, “I want to solve my problem,” to “I want to break somebody!” And </a:t>
            </a:r>
            <a:r>
              <a:rPr i="1" sz="1200">
                <a:latin typeface="Arial"/>
                <a:ea typeface="Arial"/>
                <a:cs typeface="Arial"/>
                <a:sym typeface="Arial"/>
              </a:rPr>
              <a:t>this</a:t>
            </a:r>
            <a:r>
              <a:rPr sz="1200">
                <a:latin typeface="Arial"/>
                <a:ea typeface="Arial"/>
                <a:cs typeface="Arial"/>
                <a:sym typeface="Arial"/>
              </a:rPr>
              <a:t> is when they get combative.</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Basically....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0" name="Shape 170"/>
          <p:cNvSpPr/>
          <p:nvPr>
            <p:ph type="sldImg"/>
          </p:nvPr>
        </p:nvSpPr>
        <p:spPr>
          <a:prstGeom prst="rect">
            <a:avLst/>
          </a:prstGeom>
        </p:spPr>
        <p:txBody>
          <a:bodyPr/>
          <a:lstStyle/>
          <a:p>
            <a:pPr lvl="0"/>
          </a:p>
        </p:txBody>
      </p:sp>
      <p:sp>
        <p:nvSpPr>
          <p:cNvPr id="171" name="Shape 171"/>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F</a:t>
            </a:r>
            <a:r>
              <a:rPr sz="1200">
                <a:latin typeface="Arial"/>
                <a:ea typeface="Arial"/>
                <a:cs typeface="Arial"/>
                <a:sym typeface="Arial"/>
              </a:rPr>
              <a:t>or whatever reason – maybe they’ve had poor interactions with us in the past, maybe we did screw up, or maybe they just short-tempered and kind of entitled – the user doesn’t trust us. And when they get to this mindset, they will resist our attempts to find a solution for them.</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So, before we can even begin helping them, we have to get them to this mindset: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3" name="Shape 183"/>
          <p:cNvSpPr/>
          <p:nvPr>
            <p:ph type="sldImg"/>
          </p:nvPr>
        </p:nvSpPr>
        <p:spPr>
          <a:prstGeom prst="rect">
            <a:avLst/>
          </a:prstGeom>
        </p:spPr>
        <p:txBody>
          <a:bodyPr/>
          <a:lstStyle/>
          <a:p>
            <a:pPr lvl="0"/>
          </a:p>
        </p:txBody>
      </p:sp>
      <p:sp>
        <p:nvSpPr>
          <p:cNvPr id="184" name="Shape 184"/>
          <p:cNvSpPr/>
          <p:nvPr>
            <p:ph type="body" sz="quarter" idx="1"/>
          </p:nvPr>
        </p:nvSpPr>
        <p:spPr>
          <a:prstGeom prst="rect">
            <a:avLst/>
          </a:prstGeom>
        </p:spPr>
        <p:txBody>
          <a:bodyPr/>
          <a:lstStyle>
            <a:lvl1pPr defTabSz="914400">
              <a:lnSpc>
                <a:spcPct val="100000"/>
              </a:lnSpc>
              <a:spcBef>
                <a:spcPts val="400"/>
              </a:spcBef>
              <a:defRPr sz="1200">
                <a:latin typeface="Arial"/>
                <a:ea typeface="Arial"/>
                <a:cs typeface="Arial"/>
                <a:sym typeface="Arial"/>
              </a:defRPr>
            </a:lvl1pPr>
          </a:lstStyle>
          <a:p>
            <a:pPr lvl="0">
              <a:defRPr sz="1800"/>
            </a:pPr>
            <a:r>
              <a:rPr sz="1200"/>
              <a:t>In fact, if we don’t change their mindset first, if we ignore their anger and just focus on finding a solution, we can actually make them even angrier. Here’s why....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2" name="Shape 192"/>
          <p:cNvSpPr/>
          <p:nvPr>
            <p:ph type="sldImg"/>
          </p:nvPr>
        </p:nvSpPr>
        <p:spPr>
          <a:prstGeom prst="rect">
            <a:avLst/>
          </a:prstGeom>
        </p:spPr>
        <p:txBody>
          <a:bodyPr/>
          <a:lstStyle/>
          <a:p>
            <a:pPr lvl="0"/>
          </a:p>
        </p:txBody>
      </p:sp>
      <p:sp>
        <p:nvSpPr>
          <p:cNvPr id="193" name="Shape 193"/>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Let’s say you’re mad at someone, for something you believe they did to you </a:t>
            </a:r>
            <a:r>
              <a:rPr i="1" sz="1200">
                <a:latin typeface="Arial"/>
                <a:ea typeface="Arial"/>
                <a:cs typeface="Arial"/>
                <a:sym typeface="Arial"/>
              </a:rPr>
              <a:t>on purpose. </a:t>
            </a:r>
            <a:r>
              <a:rPr sz="1200">
                <a:latin typeface="Arial"/>
                <a:ea typeface="Arial"/>
                <a:cs typeface="Arial"/>
                <a:sym typeface="Arial"/>
              </a:rPr>
              <a:t>It may not be true, but it’s what you believe. Going with this premise, what’s the worst thing this person you’re angry at can do to you? Get defensive? Fight back? Not necessarily.</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Now obviously, devolving into an actual argument is totally unproductive. But ironically, if the other person fights back, then they’re acknowledging your anger. And on some level, that feels satisfying. Because when you’re upset at someone, what you want, first and foremost, is to have your feelings be validated. And the worst thing the other person can do to you? Is ignore your feelings and talk to you like nothing is wrong. It just feels dismissive.</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So this is what we need to keep in mind....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7" name="Shape 197"/>
          <p:cNvSpPr/>
          <p:nvPr>
            <p:ph type="sldImg"/>
          </p:nvPr>
        </p:nvSpPr>
        <p:spPr>
          <a:prstGeom prst="rect">
            <a:avLst/>
          </a:prstGeom>
        </p:spPr>
        <p:txBody>
          <a:bodyPr/>
          <a:lstStyle/>
          <a:p>
            <a:pPr lvl="0"/>
          </a:p>
        </p:txBody>
      </p:sp>
      <p:sp>
        <p:nvSpPr>
          <p:cNvPr id="198" name="Shape 198"/>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They need someone to acknowledge how angry they are. And that’s why, when a user gets combative, we have to validate their feelings and change their mindset before we can get anything done.</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Plus, there’s an ulterior reason we need to create empathy....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7" name="Shape 207"/>
          <p:cNvSpPr/>
          <p:nvPr>
            <p:ph type="sldImg"/>
          </p:nvPr>
        </p:nvSpPr>
        <p:spPr>
          <a:prstGeom prst="rect">
            <a:avLst/>
          </a:prstGeom>
        </p:spPr>
        <p:txBody>
          <a:bodyPr/>
          <a:lstStyle/>
          <a:p>
            <a:pPr lvl="0"/>
          </a:p>
        </p:txBody>
      </p:sp>
      <p:sp>
        <p:nvSpPr>
          <p:cNvPr id="208" name="Shape 208"/>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The reality is, we can’t always give the user the perfect solution they want. Sometimes, what they want just isn’t possible. Other times, they’ll ask these rhetorical questions that we really can’t answer (“Why is your software so hard to use?”... “Why are so few people visiting to my blog?”). Point being, we often cannot give the user the answer they want. We can only offer an alternative. And this is where empathy becomes vital.</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It’s a two-way street. If we offer them empathy and show them that we understand their feelings, that will make them much more likely to empathize with </a:t>
            </a:r>
            <a:r>
              <a:rPr i="1" sz="1200">
                <a:latin typeface="Arial"/>
                <a:ea typeface="Arial"/>
                <a:cs typeface="Arial"/>
                <a:sym typeface="Arial"/>
              </a:rPr>
              <a:t>us </a:t>
            </a:r>
            <a:r>
              <a:rPr sz="1200">
                <a:latin typeface="Arial"/>
                <a:ea typeface="Arial"/>
                <a:cs typeface="Arial"/>
                <a:sym typeface="Arial"/>
              </a:rPr>
              <a:t>and understand when </a:t>
            </a:r>
            <a:r>
              <a:rPr i="1" sz="1200">
                <a:latin typeface="Arial"/>
                <a:ea typeface="Arial"/>
                <a:cs typeface="Arial"/>
                <a:sym typeface="Arial"/>
              </a:rPr>
              <a:t>we </a:t>
            </a:r>
            <a:r>
              <a:rPr sz="1200">
                <a:latin typeface="Arial"/>
                <a:ea typeface="Arial"/>
                <a:cs typeface="Arial"/>
                <a:sym typeface="Arial"/>
              </a:rPr>
              <a:t>can’t give them the perfect solution.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2" name="Shape 212"/>
          <p:cNvSpPr/>
          <p:nvPr>
            <p:ph type="sldImg"/>
          </p:nvPr>
        </p:nvSpPr>
        <p:spPr>
          <a:prstGeom prst="rect">
            <a:avLst/>
          </a:prstGeom>
        </p:spPr>
        <p:txBody>
          <a:bodyPr/>
          <a:lstStyle/>
          <a:p>
            <a:pPr lvl="0"/>
          </a:p>
        </p:txBody>
      </p:sp>
      <p:sp>
        <p:nvSpPr>
          <p:cNvPr id="213" name="Shape 213"/>
          <p:cNvSpPr/>
          <p:nvPr>
            <p:ph type="body" sz="quarter" idx="1"/>
          </p:nvPr>
        </p:nvSpPr>
        <p:spPr>
          <a:prstGeom prst="rect">
            <a:avLst/>
          </a:prstGeom>
        </p:spPr>
        <p:txBody>
          <a:bodyPr/>
          <a:lstStyle>
            <a:lvl1pPr defTabSz="914400">
              <a:lnSpc>
                <a:spcPct val="100000"/>
              </a:lnSpc>
              <a:spcBef>
                <a:spcPts val="400"/>
              </a:spcBef>
              <a:defRPr sz="1200">
                <a:latin typeface="Arial"/>
                <a:ea typeface="Arial"/>
                <a:cs typeface="Arial"/>
                <a:sym typeface="Arial"/>
              </a:defRPr>
            </a:lvl1pPr>
          </a:lstStyle>
          <a:p>
            <a:pPr lvl="0">
              <a:defRPr sz="1800"/>
            </a:pPr>
            <a:r>
              <a:rPr sz="1200"/>
              <a:t>And often, we need them to compromise with us. Okay, so that takes us to the million-dollar question....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7" name="Shape 217"/>
          <p:cNvSpPr/>
          <p:nvPr>
            <p:ph type="sldImg"/>
          </p:nvPr>
        </p:nvSpPr>
        <p:spPr>
          <a:prstGeom prst="rect">
            <a:avLst/>
          </a:prstGeom>
        </p:spPr>
        <p:txBody>
          <a:bodyPr/>
          <a:lstStyle/>
          <a:p>
            <a:pPr lvl="0"/>
          </a:p>
        </p:txBody>
      </p:sp>
      <p:sp>
        <p:nvSpPr>
          <p:cNvPr id="218" name="Shape 218"/>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Personally, I think the most important part is just to understand the user’s perspective. Empathy is a state of mind, not a checklist of steps. It’s kinda zen-like.</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Having said that, if we were to break it down into steps, this now takes us to our next section....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2" name="Shape 222"/>
          <p:cNvSpPr/>
          <p:nvPr>
            <p:ph type="sldImg"/>
          </p:nvPr>
        </p:nvSpPr>
        <p:spPr>
          <a:prstGeom prst="rect">
            <a:avLst/>
          </a:prstGeom>
        </p:spPr>
        <p:txBody>
          <a:bodyPr/>
          <a:lstStyle/>
          <a:p>
            <a:pPr lvl="0"/>
          </a:p>
        </p:txBody>
      </p:sp>
      <p:sp>
        <p:nvSpPr>
          <p:cNvPr id="223" name="Shape 223"/>
          <p:cNvSpPr/>
          <p:nvPr>
            <p:ph type="body" sz="quarter" idx="1"/>
          </p:nvPr>
        </p:nvSpPr>
        <p:spPr>
          <a:prstGeom prst="rect">
            <a:avLst/>
          </a:prstGeom>
        </p:spPr>
        <p:txBody>
          <a:bodyPr/>
          <a:lstStyle>
            <a:lvl1pPr defTabSz="914400">
              <a:lnSpc>
                <a:spcPct val="100000"/>
              </a:lnSpc>
              <a:spcBef>
                <a:spcPts val="400"/>
              </a:spcBef>
              <a:defRPr sz="1200">
                <a:latin typeface="Arial"/>
                <a:ea typeface="Arial"/>
                <a:cs typeface="Arial"/>
                <a:sym typeface="Arial"/>
              </a:defRPr>
            </a:lvl1pPr>
          </a:lstStyle>
          <a:p>
            <a:pPr lvl="0">
              <a:defRPr sz="1800"/>
            </a:pPr>
            <a:r>
              <a:rPr sz="1200"/>
              <a:t>Before we get into these general strategies, though, there are two important rules that we have to go over. Rule #1:</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7" name="Shape 227"/>
          <p:cNvSpPr/>
          <p:nvPr>
            <p:ph type="sldImg"/>
          </p:nvPr>
        </p:nvSpPr>
        <p:spPr>
          <a:prstGeom prst="rect">
            <a:avLst/>
          </a:prstGeom>
        </p:spPr>
        <p:txBody>
          <a:bodyPr/>
          <a:lstStyle/>
          <a:p>
            <a:pPr lvl="0"/>
          </a:p>
        </p:txBody>
      </p:sp>
      <p:sp>
        <p:nvSpPr>
          <p:cNvPr id="228" name="Shape 228"/>
          <p:cNvSpPr/>
          <p:nvPr>
            <p:ph type="body" sz="quarter" idx="1"/>
          </p:nvPr>
        </p:nvSpPr>
        <p:spPr>
          <a:prstGeom prst="rect">
            <a:avLst/>
          </a:prstGeom>
        </p:spPr>
        <p:txBody>
          <a:bodyPr/>
          <a:lstStyle>
            <a:lvl1pPr defTabSz="914400">
              <a:lnSpc>
                <a:spcPct val="100000"/>
              </a:lnSpc>
              <a:spcBef>
                <a:spcPts val="400"/>
              </a:spcBef>
              <a:defRPr sz="1200">
                <a:latin typeface="Arial"/>
                <a:ea typeface="Arial"/>
                <a:cs typeface="Arial"/>
                <a:sym typeface="Arial"/>
              </a:defRPr>
            </a:lvl1pPr>
          </a:lstStyle>
          <a:p>
            <a:pPr lvl="0">
              <a:defRPr sz="1800"/>
            </a:pPr>
            <a:r>
              <a:rPr sz="1200"/>
              <a:t>There are a ton of customer service books out there. And they’re generally decent. However, many of them take complex human interactions and distill them into simple, catch-all solutions. So when these books give us example lines that we can say to make customers happy....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3" name="Shape 243"/>
          <p:cNvSpPr/>
          <p:nvPr>
            <p:ph type="sldImg"/>
          </p:nvPr>
        </p:nvSpPr>
        <p:spPr>
          <a:prstGeom prst="rect">
            <a:avLst/>
          </a:prstGeom>
        </p:spPr>
        <p:txBody>
          <a:bodyPr/>
          <a:lstStyle/>
          <a:p>
            <a:pPr lvl="0"/>
          </a:p>
        </p:txBody>
      </p:sp>
      <p:sp>
        <p:nvSpPr>
          <p:cNvPr id="244" name="Shape 244"/>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We have to take them with a very large handful of salt. The problem is that many of these lines have become ingrained in basic customer service. These are lines we’ve all heard support people say. And that means that, chances are, an angry user has heard all these lines before, too. They’re kinda like the customer service equivalent of cheesy pickup lines. And if we use them, the user is immediately going to be turned off. They’re going to think we’re just reading off a script to appease them.</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So that’s Rule #1: No canned lines. Rule #2:</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8" name="Shape 248"/>
          <p:cNvSpPr/>
          <p:nvPr>
            <p:ph type="sldImg"/>
          </p:nvPr>
        </p:nvSpPr>
        <p:spPr>
          <a:prstGeom prst="rect">
            <a:avLst/>
          </a:prstGeom>
        </p:spPr>
        <p:txBody>
          <a:bodyPr/>
          <a:lstStyle/>
          <a:p>
            <a:pPr lvl="0"/>
          </a:p>
        </p:txBody>
      </p:sp>
      <p:sp>
        <p:nvSpPr>
          <p:cNvPr id="249" name="Shape 249"/>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In just a minute, I’m going to show an excerpt from an actual chat I had with a user. S</a:t>
            </a:r>
            <a:r>
              <a:rPr sz="1200">
                <a:latin typeface="Arial"/>
                <a:ea typeface="Arial"/>
                <a:cs typeface="Arial"/>
                <a:sym typeface="Arial"/>
              </a:rPr>
              <a:t>ome of you may feel a bit squeamish with some of the harsher comments I’ll be suggesting. But keep in mind that building rapport and connecting with another person also entails being assertive when necessary. We don’t connect with someone by being a pushover. All that be does is empower them to become even more aggressive and take advantage of us. We have to stick up for ourselves. We just have to do it in a respectful way.</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Having said that, let’s talk about some specific strategies now. When dealing with an angry user, the first thing we have to do is figure out if they’re at….</a:t>
            </a:r>
            <a:endParaRPr sz="12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4" name="Shape 254"/>
          <p:cNvSpPr/>
          <p:nvPr>
            <p:ph type="sldImg"/>
          </p:nvPr>
        </p:nvSpPr>
        <p:spPr>
          <a:prstGeom prst="rect">
            <a:avLst/>
          </a:prstGeom>
        </p:spPr>
        <p:txBody>
          <a:bodyPr/>
          <a:lstStyle/>
          <a:p>
            <a:pPr lvl="0"/>
          </a:p>
        </p:txBody>
      </p:sp>
      <p:sp>
        <p:nvSpPr>
          <p:cNvPr id="255" name="Shape 255"/>
          <p:cNvSpPr/>
          <p:nvPr>
            <p:ph type="body" sz="quarter" idx="1"/>
          </p:nvPr>
        </p:nvSpPr>
        <p:spPr>
          <a:prstGeom prst="rect">
            <a:avLst/>
          </a:prstGeom>
        </p:spPr>
        <p:txBody>
          <a:bodyPr/>
          <a:lstStyle>
            <a:lvl1pPr defTabSz="914400">
              <a:lnSpc>
                <a:spcPct val="100000"/>
              </a:lnSpc>
              <a:spcBef>
                <a:spcPts val="400"/>
              </a:spcBef>
              <a:defRPr sz="1200">
                <a:latin typeface="Arial"/>
                <a:ea typeface="Arial"/>
                <a:cs typeface="Arial"/>
                <a:sym typeface="Arial"/>
              </a:defRPr>
            </a:lvl1pPr>
          </a:lstStyle>
          <a:p>
            <a:pPr lvl="0">
              <a:defRPr sz="1800"/>
            </a:pPr>
            <a:r>
              <a:rPr sz="1200"/>
              <a:t>So, let’s look at that example chat now. I’ll walk you through my thought process, and then you can see how I applied these techniques: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4" name="Shape 284"/>
          <p:cNvSpPr/>
          <p:nvPr>
            <p:ph type="sldImg"/>
          </p:nvPr>
        </p:nvSpPr>
        <p:spPr>
          <a:prstGeom prst="rect">
            <a:avLst/>
          </a:prstGeom>
        </p:spPr>
        <p:txBody>
          <a:bodyPr/>
          <a:lstStyle/>
          <a:p>
            <a:pPr lvl="0"/>
          </a:p>
        </p:txBody>
      </p:sp>
      <p:sp>
        <p:nvSpPr>
          <p:cNvPr id="285" name="Shape 285"/>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This user is combative from the start.</a:t>
            </a:r>
            <a:r>
              <a:rPr sz="1200">
                <a:latin typeface="Arial"/>
                <a:ea typeface="Arial"/>
                <a:cs typeface="Arial"/>
                <a:sym typeface="Arial"/>
              </a:rPr>
              <a:t> I decide I need to say something right away, because of the personal attack. But, I keep it relatively curt for now.</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His</a:t>
            </a:r>
            <a:r>
              <a:rPr sz="1200">
                <a:latin typeface="Arial"/>
                <a:ea typeface="Arial"/>
                <a:cs typeface="Arial"/>
                <a:sym typeface="Arial"/>
              </a:rPr>
              <a:t> apology is nice. But, he still won’t let go of his personal grudge against the last support person. So, I reiterate....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3" name="Shape 313"/>
          <p:cNvSpPr/>
          <p:nvPr>
            <p:ph type="sldImg"/>
          </p:nvPr>
        </p:nvSpPr>
        <p:spPr>
          <a:prstGeom prst="rect">
            <a:avLst/>
          </a:prstGeom>
        </p:spPr>
        <p:txBody>
          <a:bodyPr/>
          <a:lstStyle/>
          <a:p>
            <a:pPr lvl="0"/>
          </a:p>
        </p:txBody>
      </p:sp>
      <p:sp>
        <p:nvSpPr>
          <p:cNvPr id="314" name="Shape 314"/>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After his second apology</a:t>
            </a:r>
            <a:r>
              <a:rPr sz="1200">
                <a:latin typeface="Arial"/>
                <a:ea typeface="Arial"/>
                <a:cs typeface="Arial"/>
                <a:sym typeface="Arial"/>
              </a:rPr>
              <a:t>, it looks like we’re in the clear, and we start discussing the issue itself. But then, a few minutes later, he starts getting combative again and refuses to answer the questions I’m asking. He insists that he’s already explained everything. So I have to assert myself again, this time a bit blunter.</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A few more exchanges, me asking him questions, and him continuing to resist, and I assert myself a third time. And that’s when he finally backs down.</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T</a:t>
            </a:r>
            <a:r>
              <a:rPr sz="1200">
                <a:latin typeface="Arial"/>
                <a:ea typeface="Arial"/>
                <a:cs typeface="Arial"/>
                <a:sym typeface="Arial"/>
              </a:rPr>
              <a:t>his is an example of a user who wasn’t quite at Level 2. I drew the line pretty early on, because he came out swinging. But as soon as I drew the line, I let it go and moved back to solutions-finding. Unfortunately, it wasn’t enough, so I had to re-draw the line a few more times, until he finally backed down, and then we could start working on a solution for him.</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And that takes us now to the tricky part....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8" name="Shape 318"/>
          <p:cNvSpPr/>
          <p:nvPr>
            <p:ph type="sldImg"/>
          </p:nvPr>
        </p:nvSpPr>
        <p:spPr>
          <a:prstGeom prst="rect">
            <a:avLst/>
          </a:prstGeom>
        </p:spPr>
        <p:txBody>
          <a:bodyPr/>
          <a:lstStyle/>
          <a:p>
            <a:pPr lvl="0"/>
          </a:p>
        </p:txBody>
      </p:sp>
      <p:sp>
        <p:nvSpPr>
          <p:cNvPr id="319" name="Shape 319"/>
          <p:cNvSpPr/>
          <p:nvPr>
            <p:ph type="body" sz="quarter" idx="1"/>
          </p:nvPr>
        </p:nvSpPr>
        <p:spPr>
          <a:prstGeom prst="rect">
            <a:avLst/>
          </a:prstGeom>
        </p:spPr>
        <p:txBody>
          <a:bodyPr/>
          <a:lstStyle>
            <a:lvl1pPr defTabSz="914400">
              <a:lnSpc>
                <a:spcPct val="100000"/>
              </a:lnSpc>
              <a:spcBef>
                <a:spcPts val="400"/>
              </a:spcBef>
              <a:defRPr sz="1200">
                <a:latin typeface="Arial"/>
                <a:ea typeface="Arial"/>
                <a:cs typeface="Arial"/>
                <a:sym typeface="Arial"/>
              </a:defRPr>
            </a:lvl1pPr>
          </a:lstStyle>
          <a:p>
            <a:pPr lvl="0">
              <a:defRPr sz="1800"/>
            </a:pPr>
            <a:r>
              <a:rPr sz="1200"/>
              <a:t>We’ve been firm multiple times, but they’re still angry and still attacking us. So now, I’m going to go over four strategies to deal with Level 2 anger.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3" name="Shape 323"/>
          <p:cNvSpPr/>
          <p:nvPr>
            <p:ph type="sldImg"/>
          </p:nvPr>
        </p:nvSpPr>
        <p:spPr>
          <a:prstGeom prst="rect">
            <a:avLst/>
          </a:prstGeom>
        </p:spPr>
        <p:txBody>
          <a:bodyPr/>
          <a:lstStyle/>
          <a:p>
            <a:pPr lvl="0"/>
          </a:p>
        </p:txBody>
      </p:sp>
      <p:sp>
        <p:nvSpPr>
          <p:cNvPr id="324" name="Shape 324"/>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These strategies are a combination of assertion and empathy, and they’re not in any set order. As long as our ultimate goal is to connect with the user, then we just have to use our best judgment on when any specific strategy is appropriate.</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Let’s start with being assertive. What if we said....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5" name="Shape 335"/>
          <p:cNvSpPr/>
          <p:nvPr>
            <p:ph type="sldImg"/>
          </p:nvPr>
        </p:nvSpPr>
        <p:spPr>
          <a:prstGeom prst="rect">
            <a:avLst/>
          </a:prstGeom>
        </p:spPr>
        <p:txBody>
          <a:bodyPr/>
          <a:lstStyle/>
          <a:p>
            <a:pPr lvl="0"/>
          </a:p>
        </p:txBody>
      </p:sp>
      <p:sp>
        <p:nvSpPr>
          <p:cNvPr id="336" name="Shape 336"/>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a:t>
            </a:r>
            <a:r>
              <a:rPr sz="1200">
                <a:latin typeface="Arial"/>
                <a:ea typeface="Arial"/>
                <a:cs typeface="Arial"/>
                <a:sym typeface="Arial"/>
              </a:rPr>
              <a:t>Example 1] is </a:t>
            </a:r>
            <a:r>
              <a:rPr i="1" sz="1200">
                <a:latin typeface="Arial"/>
                <a:ea typeface="Arial"/>
                <a:cs typeface="Arial"/>
                <a:sym typeface="Arial"/>
              </a:rPr>
              <a:t>not</a:t>
            </a:r>
            <a:r>
              <a:rPr sz="1200">
                <a:latin typeface="Arial"/>
                <a:ea typeface="Arial"/>
                <a:cs typeface="Arial"/>
                <a:sym typeface="Arial"/>
              </a:rPr>
              <a:t> good, because we’re not addressing anything they’re doing. We’re just insulting their character. Instead, we say [Example 2]. Now, we’re pointing out a specific behavior that we’d like them to change, and not just accusing them of being “difficult.”</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Sometimes, this concept can be tricky. So when in doubt, here’s a simple litmus test: Something they </a:t>
            </a:r>
            <a:r>
              <a:rPr i="1" sz="1200">
                <a:latin typeface="Arial"/>
                <a:ea typeface="Arial"/>
                <a:cs typeface="Arial"/>
                <a:sym typeface="Arial"/>
              </a:rPr>
              <a:t>do</a:t>
            </a:r>
            <a:r>
              <a:rPr sz="1200">
                <a:latin typeface="Arial"/>
                <a:ea typeface="Arial"/>
                <a:cs typeface="Arial"/>
                <a:sym typeface="Arial"/>
              </a:rPr>
              <a:t> can be changed. Something they </a:t>
            </a:r>
            <a:r>
              <a:rPr i="1" sz="1200">
                <a:latin typeface="Arial"/>
                <a:ea typeface="Arial"/>
                <a:cs typeface="Arial"/>
                <a:sym typeface="Arial"/>
              </a:rPr>
              <a:t>are</a:t>
            </a:r>
            <a:r>
              <a:rPr sz="1200">
                <a:latin typeface="Arial"/>
                <a:ea typeface="Arial"/>
                <a:cs typeface="Arial"/>
                <a:sym typeface="Arial"/>
              </a:rPr>
              <a:t> cannot, so it’s not productive.</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By the way, this one is super-important if you’re ever in a fight with a significant other. Think about the accusation, “Why are you being so crazy?!?”</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And building on this....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1" name="Shape 341"/>
          <p:cNvSpPr/>
          <p:nvPr>
            <p:ph type="sldImg"/>
          </p:nvPr>
        </p:nvSpPr>
        <p:spPr>
          <a:prstGeom prst="rect">
            <a:avLst/>
          </a:prstGeom>
        </p:spPr>
        <p:txBody>
          <a:bodyPr/>
          <a:lstStyle/>
          <a:p>
            <a:pPr lvl="0"/>
          </a:p>
        </p:txBody>
      </p:sp>
      <p:sp>
        <p:nvSpPr>
          <p:cNvPr id="342" name="Shape 342"/>
          <p:cNvSpPr/>
          <p:nvPr>
            <p:ph type="body" sz="quarter" idx="1"/>
          </p:nvPr>
        </p:nvSpPr>
        <p:spPr>
          <a:prstGeom prst="rect">
            <a:avLst/>
          </a:prstGeom>
        </p:spPr>
        <p:txBody>
          <a:bodyPr/>
          <a:lstStyle>
            <a:lvl1pPr defTabSz="914400">
              <a:lnSpc>
                <a:spcPct val="100000"/>
              </a:lnSpc>
              <a:spcBef>
                <a:spcPts val="400"/>
              </a:spcBef>
              <a:defRPr sz="1200">
                <a:latin typeface="Arial"/>
                <a:ea typeface="Arial"/>
                <a:cs typeface="Arial"/>
                <a:sym typeface="Arial"/>
              </a:defRPr>
            </a:lvl1pPr>
          </a:lstStyle>
          <a:p>
            <a:pPr lvl="0">
              <a:defRPr sz="1800"/>
            </a:pPr>
            <a:r>
              <a:rPr sz="1200"/>
              <a:t>What if we said something like this?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3" name="Shape 363"/>
          <p:cNvSpPr/>
          <p:nvPr>
            <p:ph type="sldImg"/>
          </p:nvPr>
        </p:nvSpPr>
        <p:spPr>
          <a:prstGeom prst="rect">
            <a:avLst/>
          </a:prstGeom>
        </p:spPr>
        <p:txBody>
          <a:bodyPr/>
          <a:lstStyle/>
          <a:p>
            <a:pPr lvl="0"/>
          </a:p>
        </p:txBody>
      </p:sp>
      <p:sp>
        <p:nvSpPr>
          <p:cNvPr id="364" name="Shape 364"/>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I hope we all realize that [Example 1[ is a </a:t>
            </a:r>
            <a:r>
              <a:rPr i="1" sz="1200">
                <a:latin typeface="Arial"/>
                <a:ea typeface="Arial"/>
                <a:cs typeface="Arial"/>
                <a:sym typeface="Arial"/>
              </a:rPr>
              <a:t>horrible, horrible </a:t>
            </a:r>
            <a:r>
              <a:rPr sz="1200">
                <a:latin typeface="Arial"/>
                <a:ea typeface="Arial"/>
                <a:cs typeface="Arial"/>
                <a:sym typeface="Arial"/>
              </a:rPr>
              <a:t>thing to say to someone who’s upset. Even [Example 2] s still pretty bad. The problem with these is that they’re accusatory and easily deniable. The user can just retort with, “I </a:t>
            </a:r>
            <a:r>
              <a:rPr i="1" sz="1200">
                <a:latin typeface="Arial"/>
                <a:ea typeface="Arial"/>
                <a:cs typeface="Arial"/>
                <a:sym typeface="Arial"/>
              </a:rPr>
              <a:t>am</a:t>
            </a:r>
            <a:r>
              <a:rPr sz="1200">
                <a:latin typeface="Arial"/>
                <a:ea typeface="Arial"/>
                <a:cs typeface="Arial"/>
                <a:sym typeface="Arial"/>
              </a:rPr>
              <a:t> calm,” or “I </a:t>
            </a:r>
            <a:r>
              <a:rPr i="1" sz="1200">
                <a:latin typeface="Arial"/>
                <a:ea typeface="Arial"/>
                <a:cs typeface="Arial"/>
                <a:sym typeface="Arial"/>
              </a:rPr>
              <a:t>am</a:t>
            </a:r>
            <a:r>
              <a:rPr sz="1200">
                <a:latin typeface="Arial"/>
                <a:ea typeface="Arial"/>
                <a:cs typeface="Arial"/>
                <a:sym typeface="Arial"/>
              </a:rPr>
              <a:t> listening.” Even if we know they’re not, we can’t prove it, so it’s unproductive.</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Instead, we say something like [Example 3]. </a:t>
            </a:r>
            <a:r>
              <a:rPr i="1" sz="1200">
                <a:latin typeface="Arial"/>
                <a:ea typeface="Arial"/>
                <a:cs typeface="Arial"/>
                <a:sym typeface="Arial"/>
              </a:rPr>
              <a:t>Now</a:t>
            </a:r>
            <a:r>
              <a:rPr sz="1200">
                <a:latin typeface="Arial"/>
                <a:ea typeface="Arial"/>
                <a:cs typeface="Arial"/>
                <a:sym typeface="Arial"/>
              </a:rPr>
              <a:t>, we’re pointing out a specific thing that we need from them.</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Of course, sometimes these requests, even phrased this way, are still met with resistance. So that’s when we might switch gears and start focusing on empathy....</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0" name="Shape 370"/>
          <p:cNvSpPr/>
          <p:nvPr>
            <p:ph type="sldImg"/>
          </p:nvPr>
        </p:nvSpPr>
        <p:spPr>
          <a:prstGeom prst="rect">
            <a:avLst/>
          </a:prstGeom>
        </p:spPr>
        <p:txBody>
          <a:bodyPr/>
          <a:lstStyle/>
          <a:p>
            <a:pPr lvl="0"/>
          </a:p>
        </p:txBody>
      </p:sp>
      <p:sp>
        <p:nvSpPr>
          <p:cNvPr id="371" name="Shape 371"/>
          <p:cNvSpPr/>
          <p:nvPr>
            <p:ph type="body" sz="quarter" idx="1"/>
          </p:nvPr>
        </p:nvSpPr>
        <p:spPr>
          <a:prstGeom prst="rect">
            <a:avLst/>
          </a:prstGeom>
        </p:spPr>
        <p:txBody>
          <a:bodyPr/>
          <a:lstStyle>
            <a:lvl1pPr defTabSz="914400">
              <a:lnSpc>
                <a:spcPct val="100000"/>
              </a:lnSpc>
              <a:spcBef>
                <a:spcPts val="400"/>
              </a:spcBef>
              <a:defRPr sz="1200">
                <a:latin typeface="Arial"/>
                <a:ea typeface="Arial"/>
                <a:cs typeface="Arial"/>
                <a:sym typeface="Arial"/>
              </a:defRPr>
            </a:lvl1pPr>
          </a:lstStyle>
          <a:p>
            <a:pPr lvl="0">
              <a:defRPr sz="1800"/>
            </a:pPr>
            <a:r>
              <a:rPr sz="1200"/>
              <a:t>And phrasing is important here.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5" name="Shape 385"/>
          <p:cNvSpPr/>
          <p:nvPr>
            <p:ph type="sldImg"/>
          </p:nvPr>
        </p:nvSpPr>
        <p:spPr>
          <a:prstGeom prst="rect">
            <a:avLst/>
          </a:prstGeom>
        </p:spPr>
        <p:txBody>
          <a:bodyPr/>
          <a:lstStyle/>
          <a:p>
            <a:pPr lvl="0"/>
          </a:p>
        </p:txBody>
      </p:sp>
      <p:sp>
        <p:nvSpPr>
          <p:cNvPr id="386" name="Shape 386"/>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[Examples 1 and 2]</a:t>
            </a:r>
            <a:r>
              <a:rPr sz="1200">
                <a:latin typeface="Arial"/>
                <a:ea typeface="Arial"/>
                <a:cs typeface="Arial"/>
                <a:sym typeface="Arial"/>
              </a:rPr>
              <a:t> just sound like empty reassurances. [Example 3]: Now we’re making it clear that we do get why they’re their frustrated.</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Again, the point is to acknowledge their feelings. Don’t ignore them. And </a:t>
            </a:r>
            <a:r>
              <a:rPr i="1" sz="1200">
                <a:latin typeface="Arial"/>
                <a:ea typeface="Arial"/>
                <a:cs typeface="Arial"/>
                <a:sym typeface="Arial"/>
              </a:rPr>
              <a:t>be sincere</a:t>
            </a:r>
            <a:r>
              <a:rPr sz="1200">
                <a:latin typeface="Arial"/>
                <a:ea typeface="Arial"/>
                <a:cs typeface="Arial"/>
                <a:sym typeface="Arial"/>
              </a:rPr>
              <a:t>. Or at least </a:t>
            </a:r>
            <a:r>
              <a:rPr i="1" sz="1200">
                <a:latin typeface="Arial"/>
                <a:ea typeface="Arial"/>
                <a:cs typeface="Arial"/>
                <a:sym typeface="Arial"/>
              </a:rPr>
              <a:t>sound</a:t>
            </a:r>
            <a:r>
              <a:rPr sz="1200">
                <a:latin typeface="Arial"/>
                <a:ea typeface="Arial"/>
                <a:cs typeface="Arial"/>
                <a:sym typeface="Arial"/>
              </a:rPr>
              <a:t> like you are.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3" name="Shape 393"/>
          <p:cNvSpPr/>
          <p:nvPr>
            <p:ph type="sldImg"/>
          </p:nvPr>
        </p:nvSpPr>
        <p:spPr>
          <a:prstGeom prst="rect">
            <a:avLst/>
          </a:prstGeom>
        </p:spPr>
        <p:txBody>
          <a:bodyPr/>
          <a:lstStyle/>
          <a:p>
            <a:pPr lvl="0"/>
          </a:p>
        </p:txBody>
      </p:sp>
      <p:sp>
        <p:nvSpPr>
          <p:cNvPr id="394" name="Shape 394"/>
          <p:cNvSpPr/>
          <p:nvPr>
            <p:ph type="body" sz="quarter" idx="1"/>
          </p:nvPr>
        </p:nvSpPr>
        <p:spPr>
          <a:prstGeom prst="rect">
            <a:avLst/>
          </a:prstGeom>
        </p:spPr>
        <p:txBody>
          <a:bodyPr/>
          <a:lstStyle>
            <a:lvl1pPr defTabSz="914400">
              <a:lnSpc>
                <a:spcPct val="100000"/>
              </a:lnSpc>
              <a:spcBef>
                <a:spcPts val="400"/>
              </a:spcBef>
              <a:defRPr sz="1200">
                <a:latin typeface="Arial"/>
                <a:ea typeface="Arial"/>
                <a:cs typeface="Arial"/>
                <a:sym typeface="Arial"/>
              </a:defRPr>
            </a:lvl1pPr>
          </a:lstStyle>
          <a:p>
            <a:pPr lvl="0">
              <a:defRPr sz="1800"/>
            </a:pPr>
            <a:r>
              <a:rPr sz="1200"/>
              <a:t>Let’s say the user says this....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8" name="Shape 408"/>
          <p:cNvSpPr/>
          <p:nvPr>
            <p:ph type="sldImg"/>
          </p:nvPr>
        </p:nvSpPr>
        <p:spPr>
          <a:prstGeom prst="rect">
            <a:avLst/>
          </a:prstGeom>
        </p:spPr>
        <p:txBody>
          <a:bodyPr/>
          <a:lstStyle/>
          <a:p>
            <a:pPr lvl="0"/>
          </a:p>
        </p:txBody>
      </p:sp>
      <p:sp>
        <p:nvSpPr>
          <p:cNvPr id="409" name="Shape 409"/>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And we reply with [Example 1]. Now, there’s actually nothing wrong with this statement. And chances are, we’re going to say something like this at some point. We just have to remember that if someone is at Level 2, we need to validate their anger first: [Example 2].</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A</a:t>
            </a:r>
            <a:r>
              <a:rPr sz="1200">
                <a:latin typeface="Arial"/>
                <a:ea typeface="Arial"/>
                <a:cs typeface="Arial"/>
                <a:sym typeface="Arial"/>
              </a:rPr>
              <a:t>nd if we continue to focus on empathy </a:t>
            </a:r>
            <a:r>
              <a:rPr i="1" sz="1200">
                <a:latin typeface="Arial"/>
                <a:ea typeface="Arial"/>
                <a:cs typeface="Arial"/>
                <a:sym typeface="Arial"/>
              </a:rPr>
              <a:t>for now</a:t>
            </a:r>
            <a:r>
              <a:rPr sz="1200">
                <a:latin typeface="Arial"/>
                <a:ea typeface="Arial"/>
                <a:cs typeface="Arial"/>
                <a:sym typeface="Arial"/>
              </a:rPr>
              <a:t>, at some point, we’ll hopefully start to see a shift in their tone. The accusations will fade away, and they’ll become friendlier and more receptive to us.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6" name="Shape 416"/>
          <p:cNvSpPr/>
          <p:nvPr>
            <p:ph type="sldImg"/>
          </p:nvPr>
        </p:nvSpPr>
        <p:spPr>
          <a:prstGeom prst="rect">
            <a:avLst/>
          </a:prstGeom>
        </p:spPr>
        <p:txBody>
          <a:bodyPr/>
          <a:lstStyle/>
          <a:p>
            <a:pPr lvl="0"/>
          </a:p>
        </p:txBody>
      </p:sp>
      <p:sp>
        <p:nvSpPr>
          <p:cNvPr id="417" name="Shape 417"/>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So these are the general steps that we can take when we’re dealing with an angry user. It’s a gradual, wearing-down process. We try to find a solution. If they resist, we assert ourselves. If they keep resisting, maybe they need empathy. And then we go back to solutions. And then later on, maybe they need more empathy, or we need to assert ourselves one more time, so we shift again. And so on and so forth.</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And that’s how we accomplish our goal to....</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4" name="Shape 424"/>
          <p:cNvSpPr/>
          <p:nvPr>
            <p:ph type="sldImg"/>
          </p:nvPr>
        </p:nvSpPr>
        <p:spPr>
          <a:prstGeom prst="rect">
            <a:avLst/>
          </a:prstGeom>
        </p:spPr>
        <p:txBody>
          <a:bodyPr/>
          <a:lstStyle/>
          <a:p>
            <a:pPr lvl="0"/>
          </a:p>
        </p:txBody>
      </p:sp>
      <p:sp>
        <p:nvSpPr>
          <p:cNvPr id="425" name="Shape 425"/>
          <p:cNvSpPr/>
          <p:nvPr>
            <p:ph type="body" sz="quarter" idx="1"/>
          </p:nvPr>
        </p:nvSpPr>
        <p:spPr>
          <a:prstGeom prst="rect">
            <a:avLst/>
          </a:prstGeom>
        </p:spPr>
        <p:txBody>
          <a:bodyPr/>
          <a:lstStyle>
            <a:lvl1pPr defTabSz="914400">
              <a:lnSpc>
                <a:spcPct val="100000"/>
              </a:lnSpc>
              <a:spcBef>
                <a:spcPts val="400"/>
              </a:spcBef>
              <a:defRPr sz="1200">
                <a:latin typeface="Arial"/>
                <a:ea typeface="Arial"/>
                <a:cs typeface="Arial"/>
                <a:sym typeface="Arial"/>
              </a:defRPr>
            </a:lvl1pPr>
          </a:lstStyle>
          <a:p>
            <a:pPr lvl="0">
              <a:defRPr sz="1800"/>
            </a:pPr>
            <a:r>
              <a:rPr sz="1200"/>
              <a:t>And hopefully, you can see how these concepts will help with your everyday interactions, too. They’re not just for user support. They’re just good communication skills.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0" name="Shape 430"/>
          <p:cNvSpPr/>
          <p:nvPr>
            <p:ph type="sldImg"/>
          </p:nvPr>
        </p:nvSpPr>
        <p:spPr>
          <a:prstGeom prst="rect">
            <a:avLst/>
          </a:prstGeom>
        </p:spPr>
        <p:txBody>
          <a:bodyPr/>
          <a:lstStyle/>
          <a:p>
            <a:pPr lvl="0"/>
          </a:p>
        </p:txBody>
      </p:sp>
      <p:sp>
        <p:nvSpPr>
          <p:cNvPr id="431" name="Shape 431"/>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And finally, if you liked this talk, here’s some further reading that you can do. Notice that these aren’t customer service books. They’re books on communication, psychology, and social dynamics. And they’re excellent if applied to customer service.</a:t>
            </a:r>
            <a:endParaRPr sz="1200">
              <a:latin typeface="Arial"/>
              <a:ea typeface="Arial"/>
              <a:cs typeface="Arial"/>
              <a:sym typeface="Arial"/>
            </a:endParaRPr>
          </a:p>
          <a:p>
            <a:pPr lvl="0" defTabSz="914400">
              <a:lnSpc>
                <a:spcPct val="100000"/>
              </a:lnSpc>
              <a:spcBef>
                <a:spcPts val="400"/>
              </a:spcBef>
              <a:defRPr sz="1800"/>
            </a:pP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So you don’t have to memorize them, I’ve posted these on my blog. That means you just have to memorize the name of my blog.</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Slide">
    <p:spTree>
      <p:nvGrpSpPr>
        <p:cNvPr id="1" name=""/>
        <p:cNvGrpSpPr/>
        <p:nvPr/>
      </p:nvGrpSpPr>
      <p:grpSpPr>
        <a:xfrm>
          <a:off x="0" y="0"/>
          <a:ext cx="0" cy="0"/>
          <a:chOff x="0" y="0"/>
          <a:chExt cx="0" cy="0"/>
        </a:xfrm>
      </p:grpSpPr>
      <p:sp>
        <p:nvSpPr>
          <p:cNvPr id="6" name="Shape 6"/>
          <p:cNvSpPr/>
          <p:nvPr>
            <p:ph type="title"/>
          </p:nvPr>
        </p:nvSpPr>
        <p:spPr>
          <a:xfrm>
            <a:off x="685800" y="1844675"/>
            <a:ext cx="7772400" cy="2041525"/>
          </a:xfrm>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7" name="Shape 7"/>
          <p:cNvSpPr/>
          <p:nvPr>
            <p:ph type="body" idx="1"/>
          </p:nvPr>
        </p:nvSpPr>
        <p:spPr>
          <a:xfrm>
            <a:off x="1371600" y="3886200"/>
            <a:ext cx="6400800" cy="2971800"/>
          </a:xfrm>
          <a:prstGeom prst="rect">
            <a:avLst/>
          </a:prstGeom>
        </p:spPr>
        <p:txBody>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8" name="Shape 8"/>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10" name="Shape 10"/>
          <p:cNvSpPr/>
          <p:nvPr>
            <p:ph type="title"/>
          </p:nvPr>
        </p:nvSpPr>
        <p:spPr>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11" name="Shape 11"/>
          <p:cNvSpPr/>
          <p:nvPr>
            <p:ph type="body" idx="1"/>
          </p:nvPr>
        </p:nvSpPr>
        <p:spPr>
          <a:prstGeom prst="rect">
            <a:avLst/>
          </a:prstGeom>
        </p:spPr>
        <p:txBody>
          <a:bodyPr/>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12" name="Shape 12"/>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14" name="Shape 14"/>
          <p:cNvSpPr/>
          <p:nvPr>
            <p:ph type="title"/>
          </p:nvPr>
        </p:nvSpPr>
        <p:spPr>
          <a:xfrm>
            <a:off x="722312" y="4406900"/>
            <a:ext cx="7772401" cy="1362075"/>
          </a:xfrm>
          <a:prstGeom prst="rect">
            <a:avLst/>
          </a:prstGeom>
        </p:spPr>
        <p:txBody>
          <a:bodyPr anchor="t"/>
          <a:lstStyle>
            <a:lvl1pPr algn="l">
              <a:defRPr cap="all"/>
            </a:lvl1pPr>
          </a:lstStyle>
          <a:p>
            <a:pPr lvl="0">
              <a:defRPr cap="none" sz="1800">
                <a:effectLst/>
              </a:defRPr>
            </a:pPr>
            <a:r>
              <a:rPr cap="all" sz="4000">
                <a:effectLst>
                  <a:outerShdw sx="100000" sy="100000" kx="0" ky="0" algn="b" rotWithShape="0" blurRad="38100" dist="38100" dir="2700000">
                    <a:srgbClr val="FFFFFF"/>
                  </a:outerShdw>
                </a:effectLst>
              </a:rPr>
              <a:t>Title Text</a:t>
            </a:r>
          </a:p>
        </p:txBody>
      </p:sp>
      <p:sp>
        <p:nvSpPr>
          <p:cNvPr id="15" name="Shape 15"/>
          <p:cNvSpPr/>
          <p:nvPr>
            <p:ph type="body" idx="1"/>
          </p:nvPr>
        </p:nvSpPr>
        <p:spPr>
          <a:xfrm>
            <a:off x="722312" y="2906713"/>
            <a:ext cx="7772401" cy="1500188"/>
          </a:xfrm>
          <a:prstGeom prst="rect">
            <a:avLst/>
          </a:prstGeom>
        </p:spPr>
        <p:txBody>
          <a:bodyPr anchor="b"/>
          <a:lstStyle>
            <a:lvl1pPr marL="0" indent="0">
              <a:spcBef>
                <a:spcPts val="400"/>
              </a:spcBef>
              <a:buSzTx/>
              <a:buNone/>
              <a:defRPr sz="2000"/>
            </a:lvl1pPr>
            <a:lvl2pPr marL="0" indent="457200">
              <a:spcBef>
                <a:spcPts val="400"/>
              </a:spcBef>
              <a:buSzTx/>
              <a:buNone/>
              <a:defRPr sz="2000"/>
            </a:lvl2pPr>
            <a:lvl3pPr marL="0" indent="914400">
              <a:spcBef>
                <a:spcPts val="400"/>
              </a:spcBef>
              <a:buSzTx/>
              <a:buNone/>
              <a:defRPr sz="2000"/>
            </a:lvl3pPr>
            <a:lvl4pPr marL="0" indent="1371600">
              <a:spcBef>
                <a:spcPts val="400"/>
              </a:spcBef>
              <a:buSzTx/>
              <a:buNone/>
              <a:defRPr sz="2000"/>
            </a:lvl4pPr>
            <a:lvl5pPr marL="0" indent="1828800">
              <a:spcBef>
                <a:spcPts val="400"/>
              </a:spcBef>
              <a:buSzTx/>
              <a:buNone/>
              <a:defRPr sz="2000"/>
            </a:lvl5pPr>
          </a:lstStyle>
          <a:p>
            <a:pPr lvl="0">
              <a:defRPr sz="1800">
                <a:effectLst/>
              </a:defRPr>
            </a:pPr>
            <a:r>
              <a:rPr sz="2000">
                <a:effectLst>
                  <a:outerShdw sx="100000" sy="100000" kx="0" ky="0" algn="b" rotWithShape="0" blurRad="38100" dist="38100" dir="2700000">
                    <a:srgbClr val="FFFFFF"/>
                  </a:outerShdw>
                </a:effectLst>
              </a:rPr>
              <a:t>Body Level One</a:t>
            </a:r>
            <a:endParaRPr sz="2000">
              <a:effectLst>
                <a:outerShdw sx="100000" sy="100000" kx="0" ky="0" algn="b" rotWithShape="0" blurRad="38100" dist="38100" dir="2700000">
                  <a:srgbClr val="FFFFFF"/>
                </a:outerShdw>
              </a:effectLst>
            </a:endParaRPr>
          </a:p>
          <a:p>
            <a:pPr lvl="1">
              <a:defRPr sz="1800">
                <a:effectLst/>
              </a:defRPr>
            </a:pPr>
            <a:r>
              <a:rPr sz="2000">
                <a:effectLst>
                  <a:outerShdw sx="100000" sy="100000" kx="0" ky="0" algn="b" rotWithShape="0" blurRad="38100" dist="38100" dir="2700000">
                    <a:srgbClr val="FFFFFF"/>
                  </a:outerShdw>
                </a:effectLst>
              </a:rPr>
              <a:t>Body Level Two</a:t>
            </a:r>
            <a:endParaRPr sz="2000">
              <a:effectLst>
                <a:outerShdw sx="100000" sy="100000" kx="0" ky="0" algn="b" rotWithShape="0" blurRad="38100" dist="38100" dir="2700000">
                  <a:srgbClr val="FFFFFF"/>
                </a:outerShdw>
              </a:effectLst>
            </a:endParaRPr>
          </a:p>
          <a:p>
            <a:pPr lvl="2">
              <a:defRPr sz="1800">
                <a:effectLst/>
              </a:defRPr>
            </a:pPr>
            <a:r>
              <a:rPr sz="2000">
                <a:effectLst>
                  <a:outerShdw sx="100000" sy="100000" kx="0" ky="0" algn="b" rotWithShape="0" blurRad="38100" dist="38100" dir="2700000">
                    <a:srgbClr val="FFFFFF"/>
                  </a:outerShdw>
                </a:effectLst>
              </a:rPr>
              <a:t>Body Level Three</a:t>
            </a:r>
            <a:endParaRPr sz="2000">
              <a:effectLst>
                <a:outerShdw sx="100000" sy="100000" kx="0" ky="0" algn="b" rotWithShape="0" blurRad="38100" dist="38100" dir="2700000">
                  <a:srgbClr val="FFFFFF"/>
                </a:outerShdw>
              </a:effectLst>
            </a:endParaRPr>
          </a:p>
          <a:p>
            <a:pPr lvl="3">
              <a:defRPr sz="1800">
                <a:effectLst/>
              </a:defRPr>
            </a:pPr>
            <a:r>
              <a:rPr sz="2000">
                <a:effectLst>
                  <a:outerShdw sx="100000" sy="100000" kx="0" ky="0" algn="b" rotWithShape="0" blurRad="38100" dist="38100" dir="2700000">
                    <a:srgbClr val="FFFFFF"/>
                  </a:outerShdw>
                </a:effectLst>
              </a:rPr>
              <a:t>Body Level Four</a:t>
            </a:r>
            <a:endParaRPr sz="2000">
              <a:effectLst>
                <a:outerShdw sx="100000" sy="100000" kx="0" ky="0" algn="b" rotWithShape="0" blurRad="38100" dist="38100" dir="2700000">
                  <a:srgbClr val="FFFFFF"/>
                </a:outerShdw>
              </a:effectLst>
            </a:endParaRPr>
          </a:p>
          <a:p>
            <a:pPr lvl="4">
              <a:defRPr sz="1800">
                <a:effectLst/>
              </a:defRPr>
            </a:pPr>
            <a:r>
              <a:rPr sz="2000">
                <a:effectLst>
                  <a:outerShdw sx="100000" sy="100000" kx="0" ky="0" algn="b" rotWithShape="0" blurRad="38100" dist="38100" dir="2700000">
                    <a:srgbClr val="FFFFFF"/>
                  </a:outerShdw>
                </a:effectLst>
              </a:rPr>
              <a:t>Body Level Five</a:t>
            </a:r>
          </a:p>
        </p:txBody>
      </p:sp>
      <p:sp>
        <p:nvSpPr>
          <p:cNvPr id="16" name="Shape 16"/>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19" name="Shape 19"/>
          <p:cNvSpPr/>
          <p:nvPr>
            <p:ph type="body" idx="1"/>
          </p:nvPr>
        </p:nvSpPr>
        <p:spPr>
          <a:xfrm>
            <a:off x="457200" y="1600200"/>
            <a:ext cx="4038600" cy="5257800"/>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lvl="0">
              <a:defRPr sz="1800">
                <a:effectLst/>
              </a:defRPr>
            </a:pPr>
            <a:r>
              <a:rPr sz="2800">
                <a:effectLst>
                  <a:outerShdw sx="100000" sy="100000" kx="0" ky="0" algn="b" rotWithShape="0" blurRad="38100" dist="38100" dir="2700000">
                    <a:srgbClr val="FFFFFF"/>
                  </a:outerShdw>
                </a:effectLst>
              </a:rPr>
              <a:t>Body Level One</a:t>
            </a:r>
            <a:endParaRPr sz="2800">
              <a:effectLst>
                <a:outerShdw sx="100000" sy="100000" kx="0" ky="0" algn="b" rotWithShape="0" blurRad="38100" dist="38100" dir="2700000">
                  <a:srgbClr val="FFFFFF"/>
                </a:outerShdw>
              </a:effectLst>
            </a:endParaRPr>
          </a:p>
          <a:p>
            <a:pPr lvl="1">
              <a:defRPr sz="1800">
                <a:effectLst/>
              </a:defRPr>
            </a:pPr>
            <a:r>
              <a:rPr sz="2800">
                <a:effectLst>
                  <a:outerShdw sx="100000" sy="100000" kx="0" ky="0" algn="b" rotWithShape="0" blurRad="38100" dist="38100" dir="2700000">
                    <a:srgbClr val="FFFFFF"/>
                  </a:outerShdw>
                </a:effectLst>
              </a:rPr>
              <a:t>Body Level Two</a:t>
            </a:r>
            <a:endParaRPr sz="2800">
              <a:effectLst>
                <a:outerShdw sx="100000" sy="100000" kx="0" ky="0" algn="b" rotWithShape="0" blurRad="38100" dist="38100" dir="2700000">
                  <a:srgbClr val="FFFFFF"/>
                </a:outerShdw>
              </a:effectLst>
            </a:endParaRPr>
          </a:p>
          <a:p>
            <a:pPr lvl="2">
              <a:defRPr sz="1800">
                <a:effectLst/>
              </a:defRPr>
            </a:pPr>
            <a:r>
              <a:rPr sz="2800">
                <a:effectLst>
                  <a:outerShdw sx="100000" sy="100000" kx="0" ky="0" algn="b" rotWithShape="0" blurRad="38100" dist="38100" dir="2700000">
                    <a:srgbClr val="FFFFFF"/>
                  </a:outerShdw>
                </a:effectLst>
              </a:rPr>
              <a:t>Body Level Three</a:t>
            </a:r>
            <a:endParaRPr sz="2800">
              <a:effectLst>
                <a:outerShdw sx="100000" sy="100000" kx="0" ky="0" algn="b" rotWithShape="0" blurRad="38100" dist="38100" dir="2700000">
                  <a:srgbClr val="FFFFFF"/>
                </a:outerShdw>
              </a:effectLst>
            </a:endParaRPr>
          </a:p>
          <a:p>
            <a:pPr lvl="3">
              <a:defRPr sz="1800">
                <a:effectLst/>
              </a:defRPr>
            </a:pPr>
            <a:r>
              <a:rPr sz="2800">
                <a:effectLst>
                  <a:outerShdw sx="100000" sy="100000" kx="0" ky="0" algn="b" rotWithShape="0" blurRad="38100" dist="38100" dir="2700000">
                    <a:srgbClr val="FFFFFF"/>
                  </a:outerShdw>
                </a:effectLst>
              </a:rPr>
              <a:t>Body Level Four</a:t>
            </a:r>
            <a:endParaRPr sz="2800">
              <a:effectLst>
                <a:outerShdw sx="100000" sy="100000" kx="0" ky="0" algn="b" rotWithShape="0" blurRad="38100" dist="38100" dir="2700000">
                  <a:srgbClr val="FFFFFF"/>
                </a:outerShdw>
              </a:effectLst>
            </a:endParaRPr>
          </a:p>
          <a:p>
            <a:pPr lvl="4">
              <a:defRPr sz="1800">
                <a:effectLst/>
              </a:defRPr>
            </a:pPr>
            <a:r>
              <a:rPr sz="2800">
                <a:effectLst>
                  <a:outerShdw sx="100000" sy="100000" kx="0" ky="0" algn="b" rotWithShape="0" blurRad="38100" dist="38100" dir="2700000">
                    <a:srgbClr val="FFFFFF"/>
                  </a:outerShdw>
                </a:effectLst>
              </a:rPr>
              <a:t>Body Level Five</a:t>
            </a:r>
          </a:p>
        </p:txBody>
      </p:sp>
      <p:sp>
        <p:nvSpPr>
          <p:cNvPr id="20" name="Shape 20"/>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22" name="Shape 22"/>
          <p:cNvSpPr/>
          <p:nvPr>
            <p:ph type="title"/>
          </p:nvPr>
        </p:nvSpPr>
        <p:spPr>
          <a:xfrm>
            <a:off x="457200" y="256810"/>
            <a:ext cx="8229600" cy="1178656"/>
          </a:xfrm>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23" name="Shape 23"/>
          <p:cNvSpPr/>
          <p:nvPr>
            <p:ph type="body" idx="1"/>
          </p:nvPr>
        </p:nvSpPr>
        <p:spPr>
          <a:xfrm>
            <a:off x="457200" y="1435465"/>
            <a:ext cx="4040188" cy="739411"/>
          </a:xfrm>
          <a:prstGeom prst="rect">
            <a:avLst/>
          </a:prstGeom>
        </p:spPr>
        <p:txBody>
          <a:bodyPr anchor="b"/>
          <a:lstStyle>
            <a:lvl1pPr marL="0" indent="0">
              <a:spcBef>
                <a:spcPts val="500"/>
              </a:spcBef>
              <a:buSzTx/>
              <a:buNone/>
              <a:defRPr sz="2400"/>
            </a:lvl1pPr>
            <a:lvl2pPr marL="0" indent="457200">
              <a:spcBef>
                <a:spcPts val="500"/>
              </a:spcBef>
              <a:buSzTx/>
              <a:buNone/>
              <a:defRPr sz="2400"/>
            </a:lvl2pPr>
            <a:lvl3pPr marL="0" indent="914400">
              <a:spcBef>
                <a:spcPts val="500"/>
              </a:spcBef>
              <a:buSzTx/>
              <a:buNone/>
              <a:defRPr sz="2400"/>
            </a:lvl3pPr>
            <a:lvl4pPr marL="0" indent="1371600">
              <a:spcBef>
                <a:spcPts val="500"/>
              </a:spcBef>
              <a:buSzTx/>
              <a:buNone/>
              <a:defRPr sz="2400"/>
            </a:lvl4pPr>
            <a:lvl5pPr marL="0" indent="1828800">
              <a:spcBef>
                <a:spcPts val="500"/>
              </a:spcBef>
              <a:buSzTx/>
              <a:buNone/>
              <a:defRPr sz="2400"/>
            </a:lvl5pPr>
          </a:lstStyle>
          <a:p>
            <a:pPr lvl="0">
              <a:defRPr sz="1800">
                <a:effectLst/>
              </a:defRPr>
            </a:pPr>
            <a:r>
              <a:rPr sz="2400">
                <a:effectLst>
                  <a:outerShdw sx="100000" sy="100000" kx="0" ky="0" algn="b" rotWithShape="0" blurRad="38100" dist="38100" dir="2700000">
                    <a:srgbClr val="FFFFFF"/>
                  </a:outerShdw>
                </a:effectLst>
              </a:rPr>
              <a:t>Body Level One</a:t>
            </a:r>
            <a:endParaRPr sz="2400">
              <a:effectLst>
                <a:outerShdw sx="100000" sy="100000" kx="0" ky="0" algn="b" rotWithShape="0" blurRad="38100" dist="38100" dir="2700000">
                  <a:srgbClr val="FFFFFF"/>
                </a:outerShdw>
              </a:effectLst>
            </a:endParaRPr>
          </a:p>
          <a:p>
            <a:pPr lvl="1">
              <a:defRPr sz="1800">
                <a:effectLst/>
              </a:defRPr>
            </a:pPr>
            <a:r>
              <a:rPr sz="2400">
                <a:effectLst>
                  <a:outerShdw sx="100000" sy="100000" kx="0" ky="0" algn="b" rotWithShape="0" blurRad="38100" dist="38100" dir="2700000">
                    <a:srgbClr val="FFFFFF"/>
                  </a:outerShdw>
                </a:effectLst>
              </a:rPr>
              <a:t>Body Level Two</a:t>
            </a:r>
            <a:endParaRPr sz="2400">
              <a:effectLst>
                <a:outerShdw sx="100000" sy="100000" kx="0" ky="0" algn="b" rotWithShape="0" blurRad="38100" dist="38100" dir="2700000">
                  <a:srgbClr val="FFFFFF"/>
                </a:outerShdw>
              </a:effectLst>
            </a:endParaRPr>
          </a:p>
          <a:p>
            <a:pPr lvl="2">
              <a:defRPr sz="1800">
                <a:effectLst/>
              </a:defRPr>
            </a:pPr>
            <a:r>
              <a:rPr sz="2400">
                <a:effectLst>
                  <a:outerShdw sx="100000" sy="100000" kx="0" ky="0" algn="b" rotWithShape="0" blurRad="38100" dist="38100" dir="2700000">
                    <a:srgbClr val="FFFFFF"/>
                  </a:outerShdw>
                </a:effectLst>
              </a:rPr>
              <a:t>Body Level Three</a:t>
            </a:r>
            <a:endParaRPr sz="2400">
              <a:effectLst>
                <a:outerShdw sx="100000" sy="100000" kx="0" ky="0" algn="b" rotWithShape="0" blurRad="38100" dist="38100" dir="2700000">
                  <a:srgbClr val="FFFFFF"/>
                </a:outerShdw>
              </a:effectLst>
            </a:endParaRPr>
          </a:p>
          <a:p>
            <a:pPr lvl="3">
              <a:defRPr sz="1800">
                <a:effectLst/>
              </a:defRPr>
            </a:pPr>
            <a:r>
              <a:rPr sz="2400">
                <a:effectLst>
                  <a:outerShdw sx="100000" sy="100000" kx="0" ky="0" algn="b" rotWithShape="0" blurRad="38100" dist="38100" dir="2700000">
                    <a:srgbClr val="FFFFFF"/>
                  </a:outerShdw>
                </a:effectLst>
              </a:rPr>
              <a:t>Body Level Four</a:t>
            </a:r>
            <a:endParaRPr sz="2400">
              <a:effectLst>
                <a:outerShdw sx="100000" sy="100000" kx="0" ky="0" algn="b" rotWithShape="0" blurRad="38100" dist="38100" dir="2700000">
                  <a:srgbClr val="FFFFFF"/>
                </a:outerShdw>
              </a:effectLst>
            </a:endParaRPr>
          </a:p>
          <a:p>
            <a:pPr lvl="4">
              <a:defRPr sz="1800">
                <a:effectLst/>
              </a:defRPr>
            </a:pPr>
            <a:r>
              <a:rPr sz="2400">
                <a:effectLst>
                  <a:outerShdw sx="100000" sy="100000" kx="0" ky="0" algn="b" rotWithShape="0" blurRad="38100" dist="38100" dir="2700000">
                    <a:srgbClr val="FFFFFF"/>
                  </a:outerShdw>
                </a:effectLst>
              </a:rPr>
              <a:t>Body Level Five</a:t>
            </a:r>
          </a:p>
        </p:txBody>
      </p:sp>
      <p:sp>
        <p:nvSpPr>
          <p:cNvPr id="24" name="Shape 24"/>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26" name="Shape 26"/>
          <p:cNvSpPr/>
          <p:nvPr>
            <p:ph type="title"/>
          </p:nvPr>
        </p:nvSpPr>
        <p:spPr>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27" name="Shape 2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29" name="Shape 29"/>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31" name="Shape 31"/>
          <p:cNvSpPr/>
          <p:nvPr>
            <p:ph type="title"/>
          </p:nvPr>
        </p:nvSpPr>
        <p:spPr>
          <a:xfrm>
            <a:off x="457200" y="0"/>
            <a:ext cx="3008314" cy="1435100"/>
          </a:xfrm>
          <a:prstGeom prst="rect">
            <a:avLst/>
          </a:prstGeom>
        </p:spPr>
        <p:txBody>
          <a:bodyPr anchor="b"/>
          <a:lstStyle>
            <a:lvl1pPr algn="l">
              <a:defRPr sz="2000"/>
            </a:lvl1pPr>
          </a:lstStyle>
          <a:p>
            <a:pPr lvl="0">
              <a:defRPr sz="1800">
                <a:effectLst/>
              </a:defRPr>
            </a:pPr>
            <a:r>
              <a:rPr sz="2000">
                <a:effectLst>
                  <a:outerShdw sx="100000" sy="100000" kx="0" ky="0" algn="b" rotWithShape="0" blurRad="38100" dist="38100" dir="2700000">
                    <a:srgbClr val="FFFFFF"/>
                  </a:outerShdw>
                </a:effectLst>
              </a:rPr>
              <a:t>Title Text</a:t>
            </a:r>
          </a:p>
        </p:txBody>
      </p:sp>
      <p:sp>
        <p:nvSpPr>
          <p:cNvPr id="32" name="Shape 32"/>
          <p:cNvSpPr/>
          <p:nvPr>
            <p:ph type="body" idx="1"/>
          </p:nvPr>
        </p:nvSpPr>
        <p:spPr>
          <a:xfrm>
            <a:off x="3575050" y="273050"/>
            <a:ext cx="5111750" cy="6584950"/>
          </a:xfrm>
          <a:prstGeom prst="rect">
            <a:avLst/>
          </a:prstGeom>
        </p:spPr>
        <p:txBody>
          <a:bodyPr/>
          <a:lstStyle>
            <a:lvl2pPr marL="783771" indent="-326571"/>
            <a:lvl3pPr marL="1219200" indent="-304800"/>
            <a:lvl4pPr marL="1737360" indent="-365760"/>
            <a:lvl5pPr marL="2194560" indent="-365760"/>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33" name="Shape 33"/>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35" name="Shape 35"/>
          <p:cNvSpPr/>
          <p:nvPr>
            <p:ph type="title"/>
          </p:nvPr>
        </p:nvSpPr>
        <p:spPr>
          <a:xfrm>
            <a:off x="1792288" y="4800600"/>
            <a:ext cx="5486401" cy="566738"/>
          </a:xfrm>
          <a:prstGeom prst="rect">
            <a:avLst/>
          </a:prstGeom>
        </p:spPr>
        <p:txBody>
          <a:bodyPr anchor="b"/>
          <a:lstStyle>
            <a:lvl1pPr algn="l">
              <a:defRPr sz="2000"/>
            </a:lvl1pPr>
          </a:lstStyle>
          <a:p>
            <a:pPr lvl="0">
              <a:defRPr sz="1800">
                <a:effectLst/>
              </a:defRPr>
            </a:pPr>
            <a:r>
              <a:rPr sz="2000">
                <a:effectLst>
                  <a:outerShdw sx="100000" sy="100000" kx="0" ky="0" algn="b" rotWithShape="0" blurRad="38100" dist="38100" dir="2700000">
                    <a:srgbClr val="FFFFFF"/>
                  </a:outerShdw>
                </a:effectLst>
              </a:rPr>
              <a:t>Title Text</a:t>
            </a:r>
          </a:p>
        </p:txBody>
      </p:sp>
      <p:sp>
        <p:nvSpPr>
          <p:cNvPr id="36" name="Shape 36"/>
          <p:cNvSpPr/>
          <p:nvPr>
            <p:ph type="body" idx="1"/>
          </p:nvPr>
        </p:nvSpPr>
        <p:spPr>
          <a:xfrm>
            <a:off x="1792288" y="5367337"/>
            <a:ext cx="5486401" cy="804863"/>
          </a:xfrm>
          <a:prstGeom prst="rect">
            <a:avLst/>
          </a:prstGeom>
        </p:spPr>
        <p:txBody>
          <a:bodyPr/>
          <a:lstStyle>
            <a:lvl1pPr marL="0" indent="0">
              <a:spcBef>
                <a:spcPts val="300"/>
              </a:spcBef>
              <a:buSzTx/>
              <a:buNone/>
              <a:defRPr sz="1400"/>
            </a:lvl1pPr>
            <a:lvl2pPr marL="0" indent="457200">
              <a:spcBef>
                <a:spcPts val="300"/>
              </a:spcBef>
              <a:buSzTx/>
              <a:buNone/>
              <a:defRPr sz="1400"/>
            </a:lvl2pPr>
            <a:lvl3pPr marL="0" indent="914400">
              <a:spcBef>
                <a:spcPts val="300"/>
              </a:spcBef>
              <a:buSzTx/>
              <a:buNone/>
              <a:defRPr sz="1400"/>
            </a:lvl3pPr>
            <a:lvl4pPr marL="0" indent="1371600">
              <a:spcBef>
                <a:spcPts val="300"/>
              </a:spcBef>
              <a:buSzTx/>
              <a:buNone/>
              <a:defRPr sz="1400"/>
            </a:lvl4pPr>
            <a:lvl5pPr marL="0" indent="1828800">
              <a:spcBef>
                <a:spcPts val="300"/>
              </a:spcBef>
              <a:buSzTx/>
              <a:buNone/>
              <a:defRPr sz="1400"/>
            </a:lvl5pPr>
          </a:lstStyle>
          <a:p>
            <a:pPr lvl="0">
              <a:defRPr sz="1800">
                <a:effectLst/>
              </a:defRPr>
            </a:pPr>
            <a:r>
              <a:rPr sz="1400">
                <a:effectLst>
                  <a:outerShdw sx="100000" sy="100000" kx="0" ky="0" algn="b" rotWithShape="0" blurRad="38100" dist="38100" dir="2700000">
                    <a:srgbClr val="FFFFFF"/>
                  </a:outerShdw>
                </a:effectLst>
              </a:rPr>
              <a:t>Body Level One</a:t>
            </a:r>
            <a:endParaRPr sz="1400">
              <a:effectLst>
                <a:outerShdw sx="100000" sy="100000" kx="0" ky="0" algn="b" rotWithShape="0" blurRad="38100" dist="38100" dir="2700000">
                  <a:srgbClr val="FFFFFF"/>
                </a:outerShdw>
              </a:effectLst>
            </a:endParaRPr>
          </a:p>
          <a:p>
            <a:pPr lvl="1">
              <a:defRPr sz="1800">
                <a:effectLst/>
              </a:defRPr>
            </a:pPr>
            <a:r>
              <a:rPr sz="1400">
                <a:effectLst>
                  <a:outerShdw sx="100000" sy="100000" kx="0" ky="0" algn="b" rotWithShape="0" blurRad="38100" dist="38100" dir="2700000">
                    <a:srgbClr val="FFFFFF"/>
                  </a:outerShdw>
                </a:effectLst>
              </a:rPr>
              <a:t>Body Level Two</a:t>
            </a:r>
            <a:endParaRPr sz="1400">
              <a:effectLst>
                <a:outerShdw sx="100000" sy="100000" kx="0" ky="0" algn="b" rotWithShape="0" blurRad="38100" dist="38100" dir="2700000">
                  <a:srgbClr val="FFFFFF"/>
                </a:outerShdw>
              </a:effectLst>
            </a:endParaRPr>
          </a:p>
          <a:p>
            <a:pPr lvl="2">
              <a:defRPr sz="1800">
                <a:effectLst/>
              </a:defRPr>
            </a:pPr>
            <a:r>
              <a:rPr sz="1400">
                <a:effectLst>
                  <a:outerShdw sx="100000" sy="100000" kx="0" ky="0" algn="b" rotWithShape="0" blurRad="38100" dist="38100" dir="2700000">
                    <a:srgbClr val="FFFFFF"/>
                  </a:outerShdw>
                </a:effectLst>
              </a:rPr>
              <a:t>Body Level Three</a:t>
            </a:r>
            <a:endParaRPr sz="1400">
              <a:effectLst>
                <a:outerShdw sx="100000" sy="100000" kx="0" ky="0" algn="b" rotWithShape="0" blurRad="38100" dist="38100" dir="2700000">
                  <a:srgbClr val="FFFFFF"/>
                </a:outerShdw>
              </a:effectLst>
            </a:endParaRPr>
          </a:p>
          <a:p>
            <a:pPr lvl="3">
              <a:defRPr sz="1800">
                <a:effectLst/>
              </a:defRPr>
            </a:pPr>
            <a:r>
              <a:rPr sz="1400">
                <a:effectLst>
                  <a:outerShdw sx="100000" sy="100000" kx="0" ky="0" algn="b" rotWithShape="0" blurRad="38100" dist="38100" dir="2700000">
                    <a:srgbClr val="FFFFFF"/>
                  </a:outerShdw>
                </a:effectLst>
              </a:rPr>
              <a:t>Body Level Four</a:t>
            </a:r>
            <a:endParaRPr sz="1400">
              <a:effectLst>
                <a:outerShdw sx="100000" sy="100000" kx="0" ky="0" algn="b" rotWithShape="0" blurRad="38100" dist="38100" dir="2700000">
                  <a:srgbClr val="FFFFFF"/>
                </a:outerShdw>
              </a:effectLst>
            </a:endParaRPr>
          </a:p>
          <a:p>
            <a:pPr lvl="4">
              <a:defRPr sz="1800">
                <a:effectLst/>
              </a:defRPr>
            </a:pPr>
            <a:r>
              <a:rPr sz="1400">
                <a:effectLst>
                  <a:outerShdw sx="100000" sy="100000" kx="0" ky="0" algn="b" rotWithShape="0" blurRad="38100" dist="38100" dir="2700000">
                    <a:srgbClr val="FFFFFF"/>
                  </a:outerShdw>
                </a:effectLst>
              </a:rPr>
              <a:t>Body Level Five</a:t>
            </a:r>
          </a:p>
        </p:txBody>
      </p:sp>
      <p:sp>
        <p:nvSpPr>
          <p:cNvPr id="37" name="Shape 3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39" name="Shape 39"/>
          <p:cNvSpPr/>
          <p:nvPr>
            <p:ph type="title"/>
          </p:nvPr>
        </p:nvSpPr>
        <p:spPr>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40" name="Shape 40"/>
          <p:cNvSpPr/>
          <p:nvPr>
            <p:ph type="body" idx="1"/>
          </p:nvPr>
        </p:nvSpPr>
        <p:spPr>
          <a:prstGeom prst="rect">
            <a:avLst/>
          </a:prstGeom>
        </p:spPr>
        <p:txBody>
          <a:bodyPr/>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41" name="Shape 41"/>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43" name="Shape 43"/>
          <p:cNvSpPr/>
          <p:nvPr>
            <p:ph type="title"/>
          </p:nvPr>
        </p:nvSpPr>
        <p:spPr>
          <a:xfrm>
            <a:off x="6629400" y="0"/>
            <a:ext cx="2057400" cy="6400802"/>
          </a:xfrm>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44" name="Shape 44"/>
          <p:cNvSpPr/>
          <p:nvPr>
            <p:ph type="body" idx="1"/>
          </p:nvPr>
        </p:nvSpPr>
        <p:spPr>
          <a:xfrm>
            <a:off x="457200" y="274638"/>
            <a:ext cx="6019800" cy="6583363"/>
          </a:xfrm>
          <a:prstGeom prst="rect">
            <a:avLst/>
          </a:prstGeom>
        </p:spPr>
        <p:txBody>
          <a:bodyPr/>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45" name="Shape 45"/>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Title Slide">
    <p:spTree>
      <p:nvGrpSpPr>
        <p:cNvPr id="1" name=""/>
        <p:cNvGrpSpPr/>
        <p:nvPr/>
      </p:nvGrpSpPr>
      <p:grpSpPr>
        <a:xfrm>
          <a:off x="0" y="0"/>
          <a:ext cx="0" cy="0"/>
          <a:chOff x="0" y="0"/>
          <a:chExt cx="0" cy="0"/>
        </a:xfrm>
      </p:grpSpPr>
      <p:sp>
        <p:nvSpPr>
          <p:cNvPr id="47" name="Shape 47"/>
          <p:cNvSpPr/>
          <p:nvPr>
            <p:ph type="title"/>
          </p:nvPr>
        </p:nvSpPr>
        <p:spPr>
          <a:xfrm>
            <a:off x="685800" y="1844675"/>
            <a:ext cx="7772400" cy="2041525"/>
          </a:xfrm>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48" name="Shape 48"/>
          <p:cNvSpPr/>
          <p:nvPr>
            <p:ph type="body" idx="1"/>
          </p:nvPr>
        </p:nvSpPr>
        <p:spPr>
          <a:xfrm>
            <a:off x="1371600" y="3886200"/>
            <a:ext cx="6400800" cy="2971800"/>
          </a:xfrm>
          <a:prstGeom prst="rect">
            <a:avLst/>
          </a:prstGeom>
        </p:spPr>
        <p:txBody>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49" name="Shape 49"/>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51" name="Shape 51"/>
          <p:cNvSpPr/>
          <p:nvPr>
            <p:ph type="title"/>
          </p:nvPr>
        </p:nvSpPr>
        <p:spPr>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52" name="Shape 52"/>
          <p:cNvSpPr/>
          <p:nvPr>
            <p:ph type="body" idx="1"/>
          </p:nvPr>
        </p:nvSpPr>
        <p:spPr>
          <a:prstGeom prst="rect">
            <a:avLst/>
          </a:prstGeom>
        </p:spPr>
        <p:txBody>
          <a:bodyPr/>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53" name="Shape 53"/>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55" name="Shape 55"/>
          <p:cNvSpPr/>
          <p:nvPr>
            <p:ph type="title"/>
          </p:nvPr>
        </p:nvSpPr>
        <p:spPr>
          <a:xfrm>
            <a:off x="722312" y="4406900"/>
            <a:ext cx="7772401" cy="1362075"/>
          </a:xfrm>
          <a:prstGeom prst="rect">
            <a:avLst/>
          </a:prstGeom>
        </p:spPr>
        <p:txBody>
          <a:bodyPr anchor="t"/>
          <a:lstStyle>
            <a:lvl1pPr algn="l">
              <a:defRPr cap="all"/>
            </a:lvl1pPr>
          </a:lstStyle>
          <a:p>
            <a:pPr lvl="0">
              <a:defRPr cap="none" sz="1800">
                <a:effectLst/>
              </a:defRPr>
            </a:pPr>
            <a:r>
              <a:rPr cap="all" sz="4000">
                <a:effectLst>
                  <a:outerShdw sx="100000" sy="100000" kx="0" ky="0" algn="b" rotWithShape="0" blurRad="38100" dist="38100" dir="2700000">
                    <a:srgbClr val="FFFFFF"/>
                  </a:outerShdw>
                </a:effectLst>
              </a:rPr>
              <a:t>Title Text</a:t>
            </a:r>
          </a:p>
        </p:txBody>
      </p:sp>
      <p:sp>
        <p:nvSpPr>
          <p:cNvPr id="56" name="Shape 56"/>
          <p:cNvSpPr/>
          <p:nvPr>
            <p:ph type="body" idx="1"/>
          </p:nvPr>
        </p:nvSpPr>
        <p:spPr>
          <a:xfrm>
            <a:off x="722312" y="2906713"/>
            <a:ext cx="7772401" cy="1500188"/>
          </a:xfrm>
          <a:prstGeom prst="rect">
            <a:avLst/>
          </a:prstGeom>
        </p:spPr>
        <p:txBody>
          <a:bodyPr anchor="b"/>
          <a:lstStyle>
            <a:lvl1pPr marL="0" indent="0">
              <a:spcBef>
                <a:spcPts val="400"/>
              </a:spcBef>
              <a:buSzTx/>
              <a:buNone/>
              <a:defRPr sz="2000"/>
            </a:lvl1pPr>
            <a:lvl2pPr marL="0" indent="457200">
              <a:spcBef>
                <a:spcPts val="400"/>
              </a:spcBef>
              <a:buSzTx/>
              <a:buNone/>
              <a:defRPr sz="2000"/>
            </a:lvl2pPr>
            <a:lvl3pPr marL="0" indent="914400">
              <a:spcBef>
                <a:spcPts val="400"/>
              </a:spcBef>
              <a:buSzTx/>
              <a:buNone/>
              <a:defRPr sz="2000"/>
            </a:lvl3pPr>
            <a:lvl4pPr marL="0" indent="1371600">
              <a:spcBef>
                <a:spcPts val="400"/>
              </a:spcBef>
              <a:buSzTx/>
              <a:buNone/>
              <a:defRPr sz="2000"/>
            </a:lvl4pPr>
            <a:lvl5pPr marL="0" indent="1828800">
              <a:spcBef>
                <a:spcPts val="400"/>
              </a:spcBef>
              <a:buSzTx/>
              <a:buNone/>
              <a:defRPr sz="2000"/>
            </a:lvl5pPr>
          </a:lstStyle>
          <a:p>
            <a:pPr lvl="0">
              <a:defRPr sz="1800">
                <a:effectLst/>
              </a:defRPr>
            </a:pPr>
            <a:r>
              <a:rPr sz="2000">
                <a:effectLst>
                  <a:outerShdw sx="100000" sy="100000" kx="0" ky="0" algn="b" rotWithShape="0" blurRad="38100" dist="38100" dir="2700000">
                    <a:srgbClr val="FFFFFF"/>
                  </a:outerShdw>
                </a:effectLst>
              </a:rPr>
              <a:t>Body Level One</a:t>
            </a:r>
            <a:endParaRPr sz="2000">
              <a:effectLst>
                <a:outerShdw sx="100000" sy="100000" kx="0" ky="0" algn="b" rotWithShape="0" blurRad="38100" dist="38100" dir="2700000">
                  <a:srgbClr val="FFFFFF"/>
                </a:outerShdw>
              </a:effectLst>
            </a:endParaRPr>
          </a:p>
          <a:p>
            <a:pPr lvl="1">
              <a:defRPr sz="1800">
                <a:effectLst/>
              </a:defRPr>
            </a:pPr>
            <a:r>
              <a:rPr sz="2000">
                <a:effectLst>
                  <a:outerShdw sx="100000" sy="100000" kx="0" ky="0" algn="b" rotWithShape="0" blurRad="38100" dist="38100" dir="2700000">
                    <a:srgbClr val="FFFFFF"/>
                  </a:outerShdw>
                </a:effectLst>
              </a:rPr>
              <a:t>Body Level Two</a:t>
            </a:r>
            <a:endParaRPr sz="2000">
              <a:effectLst>
                <a:outerShdw sx="100000" sy="100000" kx="0" ky="0" algn="b" rotWithShape="0" blurRad="38100" dist="38100" dir="2700000">
                  <a:srgbClr val="FFFFFF"/>
                </a:outerShdw>
              </a:effectLst>
            </a:endParaRPr>
          </a:p>
          <a:p>
            <a:pPr lvl="2">
              <a:defRPr sz="1800">
                <a:effectLst/>
              </a:defRPr>
            </a:pPr>
            <a:r>
              <a:rPr sz="2000">
                <a:effectLst>
                  <a:outerShdw sx="100000" sy="100000" kx="0" ky="0" algn="b" rotWithShape="0" blurRad="38100" dist="38100" dir="2700000">
                    <a:srgbClr val="FFFFFF"/>
                  </a:outerShdw>
                </a:effectLst>
              </a:rPr>
              <a:t>Body Level Three</a:t>
            </a:r>
            <a:endParaRPr sz="2000">
              <a:effectLst>
                <a:outerShdw sx="100000" sy="100000" kx="0" ky="0" algn="b" rotWithShape="0" blurRad="38100" dist="38100" dir="2700000">
                  <a:srgbClr val="FFFFFF"/>
                </a:outerShdw>
              </a:effectLst>
            </a:endParaRPr>
          </a:p>
          <a:p>
            <a:pPr lvl="3">
              <a:defRPr sz="1800">
                <a:effectLst/>
              </a:defRPr>
            </a:pPr>
            <a:r>
              <a:rPr sz="2000">
                <a:effectLst>
                  <a:outerShdw sx="100000" sy="100000" kx="0" ky="0" algn="b" rotWithShape="0" blurRad="38100" dist="38100" dir="2700000">
                    <a:srgbClr val="FFFFFF"/>
                  </a:outerShdw>
                </a:effectLst>
              </a:rPr>
              <a:t>Body Level Four</a:t>
            </a:r>
            <a:endParaRPr sz="2000">
              <a:effectLst>
                <a:outerShdw sx="100000" sy="100000" kx="0" ky="0" algn="b" rotWithShape="0" blurRad="38100" dist="38100" dir="2700000">
                  <a:srgbClr val="FFFFFF"/>
                </a:outerShdw>
              </a:effectLst>
            </a:endParaRPr>
          </a:p>
          <a:p>
            <a:pPr lvl="4">
              <a:defRPr sz="1800">
                <a:effectLst/>
              </a:defRPr>
            </a:pPr>
            <a:r>
              <a:rPr sz="2000">
                <a:effectLst>
                  <a:outerShdw sx="100000" sy="100000" kx="0" ky="0" algn="b" rotWithShape="0" blurRad="38100" dist="38100" dir="2700000">
                    <a:srgbClr val="FFFFFF"/>
                  </a:outerShdw>
                </a:effectLst>
              </a:rPr>
              <a:t>Body Level Five</a:t>
            </a:r>
          </a:p>
        </p:txBody>
      </p:sp>
      <p:sp>
        <p:nvSpPr>
          <p:cNvPr id="57" name="Shape 5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59" name="Shape 59"/>
          <p:cNvSpPr/>
          <p:nvPr>
            <p:ph type="title"/>
          </p:nvPr>
        </p:nvSpPr>
        <p:spPr>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60" name="Shape 60"/>
          <p:cNvSpPr/>
          <p:nvPr>
            <p:ph type="body" idx="1"/>
          </p:nvPr>
        </p:nvSpPr>
        <p:spPr>
          <a:xfrm>
            <a:off x="457200" y="1600200"/>
            <a:ext cx="4038600" cy="5257800"/>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lvl="0">
              <a:defRPr sz="1800">
                <a:effectLst/>
              </a:defRPr>
            </a:pPr>
            <a:r>
              <a:rPr sz="2800">
                <a:effectLst>
                  <a:outerShdw sx="100000" sy="100000" kx="0" ky="0" algn="b" rotWithShape="0" blurRad="38100" dist="38100" dir="2700000">
                    <a:srgbClr val="FFFFFF"/>
                  </a:outerShdw>
                </a:effectLst>
              </a:rPr>
              <a:t>Body Level One</a:t>
            </a:r>
            <a:endParaRPr sz="2800">
              <a:effectLst>
                <a:outerShdw sx="100000" sy="100000" kx="0" ky="0" algn="b" rotWithShape="0" blurRad="38100" dist="38100" dir="2700000">
                  <a:srgbClr val="FFFFFF"/>
                </a:outerShdw>
              </a:effectLst>
            </a:endParaRPr>
          </a:p>
          <a:p>
            <a:pPr lvl="1">
              <a:defRPr sz="1800">
                <a:effectLst/>
              </a:defRPr>
            </a:pPr>
            <a:r>
              <a:rPr sz="2800">
                <a:effectLst>
                  <a:outerShdw sx="100000" sy="100000" kx="0" ky="0" algn="b" rotWithShape="0" blurRad="38100" dist="38100" dir="2700000">
                    <a:srgbClr val="FFFFFF"/>
                  </a:outerShdw>
                </a:effectLst>
              </a:rPr>
              <a:t>Body Level Two</a:t>
            </a:r>
            <a:endParaRPr sz="2800">
              <a:effectLst>
                <a:outerShdw sx="100000" sy="100000" kx="0" ky="0" algn="b" rotWithShape="0" blurRad="38100" dist="38100" dir="2700000">
                  <a:srgbClr val="FFFFFF"/>
                </a:outerShdw>
              </a:effectLst>
            </a:endParaRPr>
          </a:p>
          <a:p>
            <a:pPr lvl="2">
              <a:defRPr sz="1800">
                <a:effectLst/>
              </a:defRPr>
            </a:pPr>
            <a:r>
              <a:rPr sz="2800">
                <a:effectLst>
                  <a:outerShdw sx="100000" sy="100000" kx="0" ky="0" algn="b" rotWithShape="0" blurRad="38100" dist="38100" dir="2700000">
                    <a:srgbClr val="FFFFFF"/>
                  </a:outerShdw>
                </a:effectLst>
              </a:rPr>
              <a:t>Body Level Three</a:t>
            </a:r>
            <a:endParaRPr sz="2800">
              <a:effectLst>
                <a:outerShdw sx="100000" sy="100000" kx="0" ky="0" algn="b" rotWithShape="0" blurRad="38100" dist="38100" dir="2700000">
                  <a:srgbClr val="FFFFFF"/>
                </a:outerShdw>
              </a:effectLst>
            </a:endParaRPr>
          </a:p>
          <a:p>
            <a:pPr lvl="3">
              <a:defRPr sz="1800">
                <a:effectLst/>
              </a:defRPr>
            </a:pPr>
            <a:r>
              <a:rPr sz="2800">
                <a:effectLst>
                  <a:outerShdw sx="100000" sy="100000" kx="0" ky="0" algn="b" rotWithShape="0" blurRad="38100" dist="38100" dir="2700000">
                    <a:srgbClr val="FFFFFF"/>
                  </a:outerShdw>
                </a:effectLst>
              </a:rPr>
              <a:t>Body Level Four</a:t>
            </a:r>
            <a:endParaRPr sz="2800">
              <a:effectLst>
                <a:outerShdw sx="100000" sy="100000" kx="0" ky="0" algn="b" rotWithShape="0" blurRad="38100" dist="38100" dir="2700000">
                  <a:srgbClr val="FFFFFF"/>
                </a:outerShdw>
              </a:effectLst>
            </a:endParaRPr>
          </a:p>
          <a:p>
            <a:pPr lvl="4">
              <a:defRPr sz="1800">
                <a:effectLst/>
              </a:defRPr>
            </a:pPr>
            <a:r>
              <a:rPr sz="2800">
                <a:effectLst>
                  <a:outerShdw sx="100000" sy="100000" kx="0" ky="0" algn="b" rotWithShape="0" blurRad="38100" dist="38100" dir="2700000">
                    <a:srgbClr val="FFFFFF"/>
                  </a:outerShdw>
                </a:effectLst>
              </a:rPr>
              <a:t>Body Level Five</a:t>
            </a:r>
          </a:p>
        </p:txBody>
      </p:sp>
      <p:sp>
        <p:nvSpPr>
          <p:cNvPr id="61" name="Shape 61"/>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63" name="Shape 63"/>
          <p:cNvSpPr/>
          <p:nvPr>
            <p:ph type="title"/>
          </p:nvPr>
        </p:nvSpPr>
        <p:spPr>
          <a:xfrm>
            <a:off x="457200" y="256810"/>
            <a:ext cx="8229600" cy="1178656"/>
          </a:xfrm>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64" name="Shape 64"/>
          <p:cNvSpPr/>
          <p:nvPr>
            <p:ph type="body" idx="1"/>
          </p:nvPr>
        </p:nvSpPr>
        <p:spPr>
          <a:xfrm>
            <a:off x="457200" y="1435465"/>
            <a:ext cx="4040188" cy="739411"/>
          </a:xfrm>
          <a:prstGeom prst="rect">
            <a:avLst/>
          </a:prstGeom>
        </p:spPr>
        <p:txBody>
          <a:bodyPr anchor="b"/>
          <a:lstStyle>
            <a:lvl1pPr marL="0" indent="0">
              <a:spcBef>
                <a:spcPts val="500"/>
              </a:spcBef>
              <a:buSzTx/>
              <a:buNone/>
              <a:defRPr sz="2400"/>
            </a:lvl1pPr>
            <a:lvl2pPr marL="0" indent="457200">
              <a:spcBef>
                <a:spcPts val="500"/>
              </a:spcBef>
              <a:buSzTx/>
              <a:buNone/>
              <a:defRPr sz="2400"/>
            </a:lvl2pPr>
            <a:lvl3pPr marL="0" indent="914400">
              <a:spcBef>
                <a:spcPts val="500"/>
              </a:spcBef>
              <a:buSzTx/>
              <a:buNone/>
              <a:defRPr sz="2400"/>
            </a:lvl3pPr>
            <a:lvl4pPr marL="0" indent="1371600">
              <a:spcBef>
                <a:spcPts val="500"/>
              </a:spcBef>
              <a:buSzTx/>
              <a:buNone/>
              <a:defRPr sz="2400"/>
            </a:lvl4pPr>
            <a:lvl5pPr marL="0" indent="1828800">
              <a:spcBef>
                <a:spcPts val="500"/>
              </a:spcBef>
              <a:buSzTx/>
              <a:buNone/>
              <a:defRPr sz="2400"/>
            </a:lvl5pPr>
          </a:lstStyle>
          <a:p>
            <a:pPr lvl="0">
              <a:defRPr sz="1800">
                <a:effectLst/>
              </a:defRPr>
            </a:pPr>
            <a:r>
              <a:rPr sz="2400">
                <a:effectLst>
                  <a:outerShdw sx="100000" sy="100000" kx="0" ky="0" algn="b" rotWithShape="0" blurRad="38100" dist="38100" dir="2700000">
                    <a:srgbClr val="FFFFFF"/>
                  </a:outerShdw>
                </a:effectLst>
              </a:rPr>
              <a:t>Body Level One</a:t>
            </a:r>
            <a:endParaRPr sz="2400">
              <a:effectLst>
                <a:outerShdw sx="100000" sy="100000" kx="0" ky="0" algn="b" rotWithShape="0" blurRad="38100" dist="38100" dir="2700000">
                  <a:srgbClr val="FFFFFF"/>
                </a:outerShdw>
              </a:effectLst>
            </a:endParaRPr>
          </a:p>
          <a:p>
            <a:pPr lvl="1">
              <a:defRPr sz="1800">
                <a:effectLst/>
              </a:defRPr>
            </a:pPr>
            <a:r>
              <a:rPr sz="2400">
                <a:effectLst>
                  <a:outerShdw sx="100000" sy="100000" kx="0" ky="0" algn="b" rotWithShape="0" blurRad="38100" dist="38100" dir="2700000">
                    <a:srgbClr val="FFFFFF"/>
                  </a:outerShdw>
                </a:effectLst>
              </a:rPr>
              <a:t>Body Level Two</a:t>
            </a:r>
            <a:endParaRPr sz="2400">
              <a:effectLst>
                <a:outerShdw sx="100000" sy="100000" kx="0" ky="0" algn="b" rotWithShape="0" blurRad="38100" dist="38100" dir="2700000">
                  <a:srgbClr val="FFFFFF"/>
                </a:outerShdw>
              </a:effectLst>
            </a:endParaRPr>
          </a:p>
          <a:p>
            <a:pPr lvl="2">
              <a:defRPr sz="1800">
                <a:effectLst/>
              </a:defRPr>
            </a:pPr>
            <a:r>
              <a:rPr sz="2400">
                <a:effectLst>
                  <a:outerShdw sx="100000" sy="100000" kx="0" ky="0" algn="b" rotWithShape="0" blurRad="38100" dist="38100" dir="2700000">
                    <a:srgbClr val="FFFFFF"/>
                  </a:outerShdw>
                </a:effectLst>
              </a:rPr>
              <a:t>Body Level Three</a:t>
            </a:r>
            <a:endParaRPr sz="2400">
              <a:effectLst>
                <a:outerShdw sx="100000" sy="100000" kx="0" ky="0" algn="b" rotWithShape="0" blurRad="38100" dist="38100" dir="2700000">
                  <a:srgbClr val="FFFFFF"/>
                </a:outerShdw>
              </a:effectLst>
            </a:endParaRPr>
          </a:p>
          <a:p>
            <a:pPr lvl="3">
              <a:defRPr sz="1800">
                <a:effectLst/>
              </a:defRPr>
            </a:pPr>
            <a:r>
              <a:rPr sz="2400">
                <a:effectLst>
                  <a:outerShdw sx="100000" sy="100000" kx="0" ky="0" algn="b" rotWithShape="0" blurRad="38100" dist="38100" dir="2700000">
                    <a:srgbClr val="FFFFFF"/>
                  </a:outerShdw>
                </a:effectLst>
              </a:rPr>
              <a:t>Body Level Four</a:t>
            </a:r>
            <a:endParaRPr sz="2400">
              <a:effectLst>
                <a:outerShdw sx="100000" sy="100000" kx="0" ky="0" algn="b" rotWithShape="0" blurRad="38100" dist="38100" dir="2700000">
                  <a:srgbClr val="FFFFFF"/>
                </a:outerShdw>
              </a:effectLst>
            </a:endParaRPr>
          </a:p>
          <a:p>
            <a:pPr lvl="4">
              <a:defRPr sz="1800">
                <a:effectLst/>
              </a:defRPr>
            </a:pPr>
            <a:r>
              <a:rPr sz="2400">
                <a:effectLst>
                  <a:outerShdw sx="100000" sy="100000" kx="0" ky="0" algn="b" rotWithShape="0" blurRad="38100" dist="38100" dir="2700000">
                    <a:srgbClr val="FFFFFF"/>
                  </a:outerShdw>
                </a:effectLst>
              </a:rPr>
              <a:t>Body Level Five</a:t>
            </a:r>
          </a:p>
        </p:txBody>
      </p:sp>
      <p:sp>
        <p:nvSpPr>
          <p:cNvPr id="65" name="Shape 65"/>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67" name="Shape 67"/>
          <p:cNvSpPr/>
          <p:nvPr>
            <p:ph type="title"/>
          </p:nvPr>
        </p:nvSpPr>
        <p:spPr>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68" name="Shape 68"/>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70" name="Shape 70"/>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Shape 72"/>
          <p:cNvSpPr/>
          <p:nvPr>
            <p:ph type="title"/>
          </p:nvPr>
        </p:nvSpPr>
        <p:spPr>
          <a:xfrm>
            <a:off x="457200" y="0"/>
            <a:ext cx="3008314" cy="1435100"/>
          </a:xfrm>
          <a:prstGeom prst="rect">
            <a:avLst/>
          </a:prstGeom>
        </p:spPr>
        <p:txBody>
          <a:bodyPr anchor="b"/>
          <a:lstStyle>
            <a:lvl1pPr algn="l">
              <a:defRPr sz="2000"/>
            </a:lvl1pPr>
          </a:lstStyle>
          <a:p>
            <a:pPr lvl="0">
              <a:defRPr sz="1800">
                <a:effectLst/>
              </a:defRPr>
            </a:pPr>
            <a:r>
              <a:rPr sz="2000">
                <a:effectLst>
                  <a:outerShdw sx="100000" sy="100000" kx="0" ky="0" algn="b" rotWithShape="0" blurRad="38100" dist="38100" dir="2700000">
                    <a:srgbClr val="FFFFFF"/>
                  </a:outerShdw>
                </a:effectLst>
              </a:rPr>
              <a:t>Title Text</a:t>
            </a:r>
          </a:p>
        </p:txBody>
      </p:sp>
      <p:sp>
        <p:nvSpPr>
          <p:cNvPr id="73" name="Shape 73"/>
          <p:cNvSpPr/>
          <p:nvPr>
            <p:ph type="body" idx="1"/>
          </p:nvPr>
        </p:nvSpPr>
        <p:spPr>
          <a:xfrm>
            <a:off x="3575050" y="273050"/>
            <a:ext cx="5111750" cy="6584950"/>
          </a:xfrm>
          <a:prstGeom prst="rect">
            <a:avLst/>
          </a:prstGeom>
        </p:spPr>
        <p:txBody>
          <a:bodyPr/>
          <a:lstStyle>
            <a:lvl2pPr marL="783771" indent="-326571"/>
            <a:lvl3pPr marL="1219200" indent="-304800"/>
            <a:lvl4pPr marL="1737360" indent="-365760"/>
            <a:lvl5pPr marL="2194560" indent="-365760"/>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74" name="Shape 74"/>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76" name="Shape 76"/>
          <p:cNvSpPr/>
          <p:nvPr>
            <p:ph type="title"/>
          </p:nvPr>
        </p:nvSpPr>
        <p:spPr>
          <a:xfrm>
            <a:off x="1792288" y="4800600"/>
            <a:ext cx="5486401" cy="566738"/>
          </a:xfrm>
          <a:prstGeom prst="rect">
            <a:avLst/>
          </a:prstGeom>
        </p:spPr>
        <p:txBody>
          <a:bodyPr anchor="b"/>
          <a:lstStyle>
            <a:lvl1pPr algn="l">
              <a:defRPr sz="2000"/>
            </a:lvl1pPr>
          </a:lstStyle>
          <a:p>
            <a:pPr lvl="0">
              <a:defRPr sz="1800">
                <a:effectLst/>
              </a:defRPr>
            </a:pPr>
            <a:r>
              <a:rPr sz="2000">
                <a:effectLst>
                  <a:outerShdw sx="100000" sy="100000" kx="0" ky="0" algn="b" rotWithShape="0" blurRad="38100" dist="38100" dir="2700000">
                    <a:srgbClr val="FFFFFF"/>
                  </a:outerShdw>
                </a:effectLst>
              </a:rPr>
              <a:t>Title Text</a:t>
            </a:r>
          </a:p>
        </p:txBody>
      </p:sp>
      <p:sp>
        <p:nvSpPr>
          <p:cNvPr id="77" name="Shape 77"/>
          <p:cNvSpPr/>
          <p:nvPr>
            <p:ph type="body" idx="1"/>
          </p:nvPr>
        </p:nvSpPr>
        <p:spPr>
          <a:xfrm>
            <a:off x="1792288" y="5367337"/>
            <a:ext cx="5486401" cy="804863"/>
          </a:xfrm>
          <a:prstGeom prst="rect">
            <a:avLst/>
          </a:prstGeom>
        </p:spPr>
        <p:txBody>
          <a:bodyPr/>
          <a:lstStyle>
            <a:lvl1pPr marL="0" indent="0">
              <a:spcBef>
                <a:spcPts val="300"/>
              </a:spcBef>
              <a:buSzTx/>
              <a:buNone/>
              <a:defRPr sz="1400"/>
            </a:lvl1pPr>
            <a:lvl2pPr marL="0" indent="457200">
              <a:spcBef>
                <a:spcPts val="300"/>
              </a:spcBef>
              <a:buSzTx/>
              <a:buNone/>
              <a:defRPr sz="1400"/>
            </a:lvl2pPr>
            <a:lvl3pPr marL="0" indent="914400">
              <a:spcBef>
                <a:spcPts val="300"/>
              </a:spcBef>
              <a:buSzTx/>
              <a:buNone/>
              <a:defRPr sz="1400"/>
            </a:lvl3pPr>
            <a:lvl4pPr marL="0" indent="1371600">
              <a:spcBef>
                <a:spcPts val="300"/>
              </a:spcBef>
              <a:buSzTx/>
              <a:buNone/>
              <a:defRPr sz="1400"/>
            </a:lvl4pPr>
            <a:lvl5pPr marL="0" indent="1828800">
              <a:spcBef>
                <a:spcPts val="300"/>
              </a:spcBef>
              <a:buSzTx/>
              <a:buNone/>
              <a:defRPr sz="1400"/>
            </a:lvl5pPr>
          </a:lstStyle>
          <a:p>
            <a:pPr lvl="0">
              <a:defRPr sz="1800">
                <a:effectLst/>
              </a:defRPr>
            </a:pPr>
            <a:r>
              <a:rPr sz="1400">
                <a:effectLst>
                  <a:outerShdw sx="100000" sy="100000" kx="0" ky="0" algn="b" rotWithShape="0" blurRad="38100" dist="38100" dir="2700000">
                    <a:srgbClr val="FFFFFF"/>
                  </a:outerShdw>
                </a:effectLst>
              </a:rPr>
              <a:t>Body Level One</a:t>
            </a:r>
            <a:endParaRPr sz="1400">
              <a:effectLst>
                <a:outerShdw sx="100000" sy="100000" kx="0" ky="0" algn="b" rotWithShape="0" blurRad="38100" dist="38100" dir="2700000">
                  <a:srgbClr val="FFFFFF"/>
                </a:outerShdw>
              </a:effectLst>
            </a:endParaRPr>
          </a:p>
          <a:p>
            <a:pPr lvl="1">
              <a:defRPr sz="1800">
                <a:effectLst/>
              </a:defRPr>
            </a:pPr>
            <a:r>
              <a:rPr sz="1400">
                <a:effectLst>
                  <a:outerShdw sx="100000" sy="100000" kx="0" ky="0" algn="b" rotWithShape="0" blurRad="38100" dist="38100" dir="2700000">
                    <a:srgbClr val="FFFFFF"/>
                  </a:outerShdw>
                </a:effectLst>
              </a:rPr>
              <a:t>Body Level Two</a:t>
            </a:r>
            <a:endParaRPr sz="1400">
              <a:effectLst>
                <a:outerShdw sx="100000" sy="100000" kx="0" ky="0" algn="b" rotWithShape="0" blurRad="38100" dist="38100" dir="2700000">
                  <a:srgbClr val="FFFFFF"/>
                </a:outerShdw>
              </a:effectLst>
            </a:endParaRPr>
          </a:p>
          <a:p>
            <a:pPr lvl="2">
              <a:defRPr sz="1800">
                <a:effectLst/>
              </a:defRPr>
            </a:pPr>
            <a:r>
              <a:rPr sz="1400">
                <a:effectLst>
                  <a:outerShdw sx="100000" sy="100000" kx="0" ky="0" algn="b" rotWithShape="0" blurRad="38100" dist="38100" dir="2700000">
                    <a:srgbClr val="FFFFFF"/>
                  </a:outerShdw>
                </a:effectLst>
              </a:rPr>
              <a:t>Body Level Three</a:t>
            </a:r>
            <a:endParaRPr sz="1400">
              <a:effectLst>
                <a:outerShdw sx="100000" sy="100000" kx="0" ky="0" algn="b" rotWithShape="0" blurRad="38100" dist="38100" dir="2700000">
                  <a:srgbClr val="FFFFFF"/>
                </a:outerShdw>
              </a:effectLst>
            </a:endParaRPr>
          </a:p>
          <a:p>
            <a:pPr lvl="3">
              <a:defRPr sz="1800">
                <a:effectLst/>
              </a:defRPr>
            </a:pPr>
            <a:r>
              <a:rPr sz="1400">
                <a:effectLst>
                  <a:outerShdw sx="100000" sy="100000" kx="0" ky="0" algn="b" rotWithShape="0" blurRad="38100" dist="38100" dir="2700000">
                    <a:srgbClr val="FFFFFF"/>
                  </a:outerShdw>
                </a:effectLst>
              </a:rPr>
              <a:t>Body Level Four</a:t>
            </a:r>
            <a:endParaRPr sz="1400">
              <a:effectLst>
                <a:outerShdw sx="100000" sy="100000" kx="0" ky="0" algn="b" rotWithShape="0" blurRad="38100" dist="38100" dir="2700000">
                  <a:srgbClr val="FFFFFF"/>
                </a:outerShdw>
              </a:effectLst>
            </a:endParaRPr>
          </a:p>
          <a:p>
            <a:pPr lvl="4">
              <a:defRPr sz="1800">
                <a:effectLst/>
              </a:defRPr>
            </a:pPr>
            <a:r>
              <a:rPr sz="1400">
                <a:effectLst>
                  <a:outerShdw sx="100000" sy="100000" kx="0" ky="0" algn="b" rotWithShape="0" blurRad="38100" dist="38100" dir="2700000">
                    <a:srgbClr val="FFFFFF"/>
                  </a:outerShdw>
                </a:effectLst>
              </a:rPr>
              <a:t>Body Level Five</a:t>
            </a:r>
          </a:p>
        </p:txBody>
      </p:sp>
      <p:sp>
        <p:nvSpPr>
          <p:cNvPr id="78" name="Shape 78"/>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80" name="Shape 80"/>
          <p:cNvSpPr/>
          <p:nvPr>
            <p:ph type="title"/>
          </p:nvPr>
        </p:nvSpPr>
        <p:spPr>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81" name="Shape 81"/>
          <p:cNvSpPr/>
          <p:nvPr>
            <p:ph type="body" idx="1"/>
          </p:nvPr>
        </p:nvSpPr>
        <p:spPr>
          <a:prstGeom prst="rect">
            <a:avLst/>
          </a:prstGeom>
        </p:spPr>
        <p:txBody>
          <a:bodyPr/>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82" name="Shape 82"/>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84" name="Shape 84"/>
          <p:cNvSpPr/>
          <p:nvPr>
            <p:ph type="title"/>
          </p:nvPr>
        </p:nvSpPr>
        <p:spPr>
          <a:xfrm>
            <a:off x="6629400" y="0"/>
            <a:ext cx="2057400" cy="6400802"/>
          </a:xfrm>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85" name="Shape 85"/>
          <p:cNvSpPr/>
          <p:nvPr>
            <p:ph type="body" idx="1"/>
          </p:nvPr>
        </p:nvSpPr>
        <p:spPr>
          <a:xfrm>
            <a:off x="457200" y="274638"/>
            <a:ext cx="6019800" cy="6583363"/>
          </a:xfrm>
          <a:prstGeom prst="rect">
            <a:avLst/>
          </a:prstGeom>
        </p:spPr>
        <p:txBody>
          <a:bodyPr/>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86" name="Shape 86"/>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1" showMasterPhAnim="1">
  <p:cSld name="Title Slide">
    <p:spTree>
      <p:nvGrpSpPr>
        <p:cNvPr id="1" name=""/>
        <p:cNvGrpSpPr/>
        <p:nvPr/>
      </p:nvGrpSpPr>
      <p:grpSpPr>
        <a:xfrm>
          <a:off x="0" y="0"/>
          <a:ext cx="0" cy="0"/>
          <a:chOff x="0" y="0"/>
          <a:chExt cx="0" cy="0"/>
        </a:xfrm>
      </p:grpSpPr>
      <p:sp>
        <p:nvSpPr>
          <p:cNvPr id="88" name="Shape 88"/>
          <p:cNvSpPr/>
          <p:nvPr>
            <p:ph type="title"/>
          </p:nvPr>
        </p:nvSpPr>
        <p:spPr>
          <a:xfrm>
            <a:off x="685800" y="1844675"/>
            <a:ext cx="7772400" cy="2041525"/>
          </a:xfrm>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89" name="Shape 89"/>
          <p:cNvSpPr/>
          <p:nvPr>
            <p:ph type="body" idx="1"/>
          </p:nvPr>
        </p:nvSpPr>
        <p:spPr>
          <a:xfrm>
            <a:off x="1371600" y="3886200"/>
            <a:ext cx="6400800" cy="2971800"/>
          </a:xfrm>
          <a:prstGeom prst="rect">
            <a:avLst/>
          </a:prstGeom>
        </p:spPr>
        <p:txBody>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90" name="Shape 90"/>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92" name="Shape 92"/>
          <p:cNvSpPr/>
          <p:nvPr>
            <p:ph type="title"/>
          </p:nvPr>
        </p:nvSpPr>
        <p:spPr>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93" name="Shape 93"/>
          <p:cNvSpPr/>
          <p:nvPr>
            <p:ph type="body" idx="1"/>
          </p:nvPr>
        </p:nvSpPr>
        <p:spPr>
          <a:prstGeom prst="rect">
            <a:avLst/>
          </a:prstGeom>
        </p:spPr>
        <p:txBody>
          <a:bodyPr/>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94" name="Shape 94"/>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96" name="Shape 96"/>
          <p:cNvSpPr/>
          <p:nvPr>
            <p:ph type="title"/>
          </p:nvPr>
        </p:nvSpPr>
        <p:spPr>
          <a:xfrm>
            <a:off x="722312" y="4406900"/>
            <a:ext cx="7772401" cy="1362075"/>
          </a:xfrm>
          <a:prstGeom prst="rect">
            <a:avLst/>
          </a:prstGeom>
        </p:spPr>
        <p:txBody>
          <a:bodyPr anchor="t"/>
          <a:lstStyle>
            <a:lvl1pPr algn="l">
              <a:defRPr cap="all"/>
            </a:lvl1pPr>
          </a:lstStyle>
          <a:p>
            <a:pPr lvl="0">
              <a:defRPr cap="none" sz="1800">
                <a:effectLst/>
              </a:defRPr>
            </a:pPr>
            <a:r>
              <a:rPr cap="all" sz="4000">
                <a:effectLst>
                  <a:outerShdw sx="100000" sy="100000" kx="0" ky="0" algn="b" rotWithShape="0" blurRad="38100" dist="38100" dir="2700000">
                    <a:srgbClr val="FFFFFF"/>
                  </a:outerShdw>
                </a:effectLst>
              </a:rPr>
              <a:t>Title Text</a:t>
            </a:r>
          </a:p>
        </p:txBody>
      </p:sp>
      <p:sp>
        <p:nvSpPr>
          <p:cNvPr id="97" name="Shape 97"/>
          <p:cNvSpPr/>
          <p:nvPr>
            <p:ph type="body" idx="1"/>
          </p:nvPr>
        </p:nvSpPr>
        <p:spPr>
          <a:xfrm>
            <a:off x="722312" y="2906713"/>
            <a:ext cx="7772401" cy="1500188"/>
          </a:xfrm>
          <a:prstGeom prst="rect">
            <a:avLst/>
          </a:prstGeom>
        </p:spPr>
        <p:txBody>
          <a:bodyPr anchor="b"/>
          <a:lstStyle>
            <a:lvl1pPr marL="0" indent="0">
              <a:spcBef>
                <a:spcPts val="400"/>
              </a:spcBef>
              <a:buSzTx/>
              <a:buNone/>
              <a:defRPr sz="2000"/>
            </a:lvl1pPr>
            <a:lvl2pPr marL="0" indent="457200">
              <a:spcBef>
                <a:spcPts val="400"/>
              </a:spcBef>
              <a:buSzTx/>
              <a:buNone/>
              <a:defRPr sz="2000"/>
            </a:lvl2pPr>
            <a:lvl3pPr marL="0" indent="914400">
              <a:spcBef>
                <a:spcPts val="400"/>
              </a:spcBef>
              <a:buSzTx/>
              <a:buNone/>
              <a:defRPr sz="2000"/>
            </a:lvl3pPr>
            <a:lvl4pPr marL="0" indent="1371600">
              <a:spcBef>
                <a:spcPts val="400"/>
              </a:spcBef>
              <a:buSzTx/>
              <a:buNone/>
              <a:defRPr sz="2000"/>
            </a:lvl4pPr>
            <a:lvl5pPr marL="0" indent="1828800">
              <a:spcBef>
                <a:spcPts val="400"/>
              </a:spcBef>
              <a:buSzTx/>
              <a:buNone/>
              <a:defRPr sz="2000"/>
            </a:lvl5pPr>
          </a:lstStyle>
          <a:p>
            <a:pPr lvl="0">
              <a:defRPr sz="1800">
                <a:effectLst/>
              </a:defRPr>
            </a:pPr>
            <a:r>
              <a:rPr sz="2000">
                <a:effectLst>
                  <a:outerShdw sx="100000" sy="100000" kx="0" ky="0" algn="b" rotWithShape="0" blurRad="38100" dist="38100" dir="2700000">
                    <a:srgbClr val="FFFFFF"/>
                  </a:outerShdw>
                </a:effectLst>
              </a:rPr>
              <a:t>Body Level One</a:t>
            </a:r>
            <a:endParaRPr sz="2000">
              <a:effectLst>
                <a:outerShdw sx="100000" sy="100000" kx="0" ky="0" algn="b" rotWithShape="0" blurRad="38100" dist="38100" dir="2700000">
                  <a:srgbClr val="FFFFFF"/>
                </a:outerShdw>
              </a:effectLst>
            </a:endParaRPr>
          </a:p>
          <a:p>
            <a:pPr lvl="1">
              <a:defRPr sz="1800">
                <a:effectLst/>
              </a:defRPr>
            </a:pPr>
            <a:r>
              <a:rPr sz="2000">
                <a:effectLst>
                  <a:outerShdw sx="100000" sy="100000" kx="0" ky="0" algn="b" rotWithShape="0" blurRad="38100" dist="38100" dir="2700000">
                    <a:srgbClr val="FFFFFF"/>
                  </a:outerShdw>
                </a:effectLst>
              </a:rPr>
              <a:t>Body Level Two</a:t>
            </a:r>
            <a:endParaRPr sz="2000">
              <a:effectLst>
                <a:outerShdw sx="100000" sy="100000" kx="0" ky="0" algn="b" rotWithShape="0" blurRad="38100" dist="38100" dir="2700000">
                  <a:srgbClr val="FFFFFF"/>
                </a:outerShdw>
              </a:effectLst>
            </a:endParaRPr>
          </a:p>
          <a:p>
            <a:pPr lvl="2">
              <a:defRPr sz="1800">
                <a:effectLst/>
              </a:defRPr>
            </a:pPr>
            <a:r>
              <a:rPr sz="2000">
                <a:effectLst>
                  <a:outerShdw sx="100000" sy="100000" kx="0" ky="0" algn="b" rotWithShape="0" blurRad="38100" dist="38100" dir="2700000">
                    <a:srgbClr val="FFFFFF"/>
                  </a:outerShdw>
                </a:effectLst>
              </a:rPr>
              <a:t>Body Level Three</a:t>
            </a:r>
            <a:endParaRPr sz="2000">
              <a:effectLst>
                <a:outerShdw sx="100000" sy="100000" kx="0" ky="0" algn="b" rotWithShape="0" blurRad="38100" dist="38100" dir="2700000">
                  <a:srgbClr val="FFFFFF"/>
                </a:outerShdw>
              </a:effectLst>
            </a:endParaRPr>
          </a:p>
          <a:p>
            <a:pPr lvl="3">
              <a:defRPr sz="1800">
                <a:effectLst/>
              </a:defRPr>
            </a:pPr>
            <a:r>
              <a:rPr sz="2000">
                <a:effectLst>
                  <a:outerShdw sx="100000" sy="100000" kx="0" ky="0" algn="b" rotWithShape="0" blurRad="38100" dist="38100" dir="2700000">
                    <a:srgbClr val="FFFFFF"/>
                  </a:outerShdw>
                </a:effectLst>
              </a:rPr>
              <a:t>Body Level Four</a:t>
            </a:r>
            <a:endParaRPr sz="2000">
              <a:effectLst>
                <a:outerShdw sx="100000" sy="100000" kx="0" ky="0" algn="b" rotWithShape="0" blurRad="38100" dist="38100" dir="2700000">
                  <a:srgbClr val="FFFFFF"/>
                </a:outerShdw>
              </a:effectLst>
            </a:endParaRPr>
          </a:p>
          <a:p>
            <a:pPr lvl="4">
              <a:defRPr sz="1800">
                <a:effectLst/>
              </a:defRPr>
            </a:pPr>
            <a:r>
              <a:rPr sz="2000">
                <a:effectLst>
                  <a:outerShdw sx="100000" sy="100000" kx="0" ky="0" algn="b" rotWithShape="0" blurRad="38100" dist="38100" dir="2700000">
                    <a:srgbClr val="FFFFFF"/>
                  </a:outerShdw>
                </a:effectLst>
              </a:rPr>
              <a:t>Body Level Five</a:t>
            </a:r>
          </a:p>
        </p:txBody>
      </p:sp>
      <p:sp>
        <p:nvSpPr>
          <p:cNvPr id="98" name="Shape 98"/>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100" name="Shape 100"/>
          <p:cNvSpPr/>
          <p:nvPr>
            <p:ph type="title"/>
          </p:nvPr>
        </p:nvSpPr>
        <p:spPr>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101" name="Shape 101"/>
          <p:cNvSpPr/>
          <p:nvPr>
            <p:ph type="body" idx="1"/>
          </p:nvPr>
        </p:nvSpPr>
        <p:spPr>
          <a:xfrm>
            <a:off x="457200" y="1600200"/>
            <a:ext cx="4038600" cy="5257800"/>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lvl="0">
              <a:defRPr sz="1800">
                <a:effectLst/>
              </a:defRPr>
            </a:pPr>
            <a:r>
              <a:rPr sz="2800">
                <a:effectLst>
                  <a:outerShdw sx="100000" sy="100000" kx="0" ky="0" algn="b" rotWithShape="0" blurRad="38100" dist="38100" dir="2700000">
                    <a:srgbClr val="FFFFFF"/>
                  </a:outerShdw>
                </a:effectLst>
              </a:rPr>
              <a:t>Body Level One</a:t>
            </a:r>
            <a:endParaRPr sz="2800">
              <a:effectLst>
                <a:outerShdw sx="100000" sy="100000" kx="0" ky="0" algn="b" rotWithShape="0" blurRad="38100" dist="38100" dir="2700000">
                  <a:srgbClr val="FFFFFF"/>
                </a:outerShdw>
              </a:effectLst>
            </a:endParaRPr>
          </a:p>
          <a:p>
            <a:pPr lvl="1">
              <a:defRPr sz="1800">
                <a:effectLst/>
              </a:defRPr>
            </a:pPr>
            <a:r>
              <a:rPr sz="2800">
                <a:effectLst>
                  <a:outerShdw sx="100000" sy="100000" kx="0" ky="0" algn="b" rotWithShape="0" blurRad="38100" dist="38100" dir="2700000">
                    <a:srgbClr val="FFFFFF"/>
                  </a:outerShdw>
                </a:effectLst>
              </a:rPr>
              <a:t>Body Level Two</a:t>
            </a:r>
            <a:endParaRPr sz="2800">
              <a:effectLst>
                <a:outerShdw sx="100000" sy="100000" kx="0" ky="0" algn="b" rotWithShape="0" blurRad="38100" dist="38100" dir="2700000">
                  <a:srgbClr val="FFFFFF"/>
                </a:outerShdw>
              </a:effectLst>
            </a:endParaRPr>
          </a:p>
          <a:p>
            <a:pPr lvl="2">
              <a:defRPr sz="1800">
                <a:effectLst/>
              </a:defRPr>
            </a:pPr>
            <a:r>
              <a:rPr sz="2800">
                <a:effectLst>
                  <a:outerShdw sx="100000" sy="100000" kx="0" ky="0" algn="b" rotWithShape="0" blurRad="38100" dist="38100" dir="2700000">
                    <a:srgbClr val="FFFFFF"/>
                  </a:outerShdw>
                </a:effectLst>
              </a:rPr>
              <a:t>Body Level Three</a:t>
            </a:r>
            <a:endParaRPr sz="2800">
              <a:effectLst>
                <a:outerShdw sx="100000" sy="100000" kx="0" ky="0" algn="b" rotWithShape="0" blurRad="38100" dist="38100" dir="2700000">
                  <a:srgbClr val="FFFFFF"/>
                </a:outerShdw>
              </a:effectLst>
            </a:endParaRPr>
          </a:p>
          <a:p>
            <a:pPr lvl="3">
              <a:defRPr sz="1800">
                <a:effectLst/>
              </a:defRPr>
            </a:pPr>
            <a:r>
              <a:rPr sz="2800">
                <a:effectLst>
                  <a:outerShdw sx="100000" sy="100000" kx="0" ky="0" algn="b" rotWithShape="0" blurRad="38100" dist="38100" dir="2700000">
                    <a:srgbClr val="FFFFFF"/>
                  </a:outerShdw>
                </a:effectLst>
              </a:rPr>
              <a:t>Body Level Four</a:t>
            </a:r>
            <a:endParaRPr sz="2800">
              <a:effectLst>
                <a:outerShdw sx="100000" sy="100000" kx="0" ky="0" algn="b" rotWithShape="0" blurRad="38100" dist="38100" dir="2700000">
                  <a:srgbClr val="FFFFFF"/>
                </a:outerShdw>
              </a:effectLst>
            </a:endParaRPr>
          </a:p>
          <a:p>
            <a:pPr lvl="4">
              <a:defRPr sz="1800">
                <a:effectLst/>
              </a:defRPr>
            </a:pPr>
            <a:r>
              <a:rPr sz="2800">
                <a:effectLst>
                  <a:outerShdw sx="100000" sy="100000" kx="0" ky="0" algn="b" rotWithShape="0" blurRad="38100" dist="38100" dir="2700000">
                    <a:srgbClr val="FFFFFF"/>
                  </a:outerShdw>
                </a:effectLst>
              </a:rPr>
              <a:t>Body Level Five</a:t>
            </a:r>
          </a:p>
        </p:txBody>
      </p:sp>
      <p:sp>
        <p:nvSpPr>
          <p:cNvPr id="102" name="Shape 102"/>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104" name="Shape 104"/>
          <p:cNvSpPr/>
          <p:nvPr>
            <p:ph type="title"/>
          </p:nvPr>
        </p:nvSpPr>
        <p:spPr>
          <a:xfrm>
            <a:off x="457200" y="256810"/>
            <a:ext cx="8229600" cy="1178656"/>
          </a:xfrm>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105" name="Shape 105"/>
          <p:cNvSpPr/>
          <p:nvPr>
            <p:ph type="body" idx="1"/>
          </p:nvPr>
        </p:nvSpPr>
        <p:spPr>
          <a:xfrm>
            <a:off x="457200" y="1435465"/>
            <a:ext cx="4040188" cy="739411"/>
          </a:xfrm>
          <a:prstGeom prst="rect">
            <a:avLst/>
          </a:prstGeom>
        </p:spPr>
        <p:txBody>
          <a:bodyPr anchor="b"/>
          <a:lstStyle>
            <a:lvl1pPr marL="0" indent="0">
              <a:spcBef>
                <a:spcPts val="500"/>
              </a:spcBef>
              <a:buSzTx/>
              <a:buNone/>
              <a:defRPr sz="2400"/>
            </a:lvl1pPr>
            <a:lvl2pPr marL="0" indent="457200">
              <a:spcBef>
                <a:spcPts val="500"/>
              </a:spcBef>
              <a:buSzTx/>
              <a:buNone/>
              <a:defRPr sz="2400"/>
            </a:lvl2pPr>
            <a:lvl3pPr marL="0" indent="914400">
              <a:spcBef>
                <a:spcPts val="500"/>
              </a:spcBef>
              <a:buSzTx/>
              <a:buNone/>
              <a:defRPr sz="2400"/>
            </a:lvl3pPr>
            <a:lvl4pPr marL="0" indent="1371600">
              <a:spcBef>
                <a:spcPts val="500"/>
              </a:spcBef>
              <a:buSzTx/>
              <a:buNone/>
              <a:defRPr sz="2400"/>
            </a:lvl4pPr>
            <a:lvl5pPr marL="0" indent="1828800">
              <a:spcBef>
                <a:spcPts val="500"/>
              </a:spcBef>
              <a:buSzTx/>
              <a:buNone/>
              <a:defRPr sz="2400"/>
            </a:lvl5pPr>
          </a:lstStyle>
          <a:p>
            <a:pPr lvl="0">
              <a:defRPr sz="1800">
                <a:effectLst/>
              </a:defRPr>
            </a:pPr>
            <a:r>
              <a:rPr sz="2400">
                <a:effectLst>
                  <a:outerShdw sx="100000" sy="100000" kx="0" ky="0" algn="b" rotWithShape="0" blurRad="38100" dist="38100" dir="2700000">
                    <a:srgbClr val="FFFFFF"/>
                  </a:outerShdw>
                </a:effectLst>
              </a:rPr>
              <a:t>Body Level One</a:t>
            </a:r>
            <a:endParaRPr sz="2400">
              <a:effectLst>
                <a:outerShdw sx="100000" sy="100000" kx="0" ky="0" algn="b" rotWithShape="0" blurRad="38100" dist="38100" dir="2700000">
                  <a:srgbClr val="FFFFFF"/>
                </a:outerShdw>
              </a:effectLst>
            </a:endParaRPr>
          </a:p>
          <a:p>
            <a:pPr lvl="1">
              <a:defRPr sz="1800">
                <a:effectLst/>
              </a:defRPr>
            </a:pPr>
            <a:r>
              <a:rPr sz="2400">
                <a:effectLst>
                  <a:outerShdw sx="100000" sy="100000" kx="0" ky="0" algn="b" rotWithShape="0" blurRad="38100" dist="38100" dir="2700000">
                    <a:srgbClr val="FFFFFF"/>
                  </a:outerShdw>
                </a:effectLst>
              </a:rPr>
              <a:t>Body Level Two</a:t>
            </a:r>
            <a:endParaRPr sz="2400">
              <a:effectLst>
                <a:outerShdw sx="100000" sy="100000" kx="0" ky="0" algn="b" rotWithShape="0" blurRad="38100" dist="38100" dir="2700000">
                  <a:srgbClr val="FFFFFF"/>
                </a:outerShdw>
              </a:effectLst>
            </a:endParaRPr>
          </a:p>
          <a:p>
            <a:pPr lvl="2">
              <a:defRPr sz="1800">
                <a:effectLst/>
              </a:defRPr>
            </a:pPr>
            <a:r>
              <a:rPr sz="2400">
                <a:effectLst>
                  <a:outerShdw sx="100000" sy="100000" kx="0" ky="0" algn="b" rotWithShape="0" blurRad="38100" dist="38100" dir="2700000">
                    <a:srgbClr val="FFFFFF"/>
                  </a:outerShdw>
                </a:effectLst>
              </a:rPr>
              <a:t>Body Level Three</a:t>
            </a:r>
            <a:endParaRPr sz="2400">
              <a:effectLst>
                <a:outerShdw sx="100000" sy="100000" kx="0" ky="0" algn="b" rotWithShape="0" blurRad="38100" dist="38100" dir="2700000">
                  <a:srgbClr val="FFFFFF"/>
                </a:outerShdw>
              </a:effectLst>
            </a:endParaRPr>
          </a:p>
          <a:p>
            <a:pPr lvl="3">
              <a:defRPr sz="1800">
                <a:effectLst/>
              </a:defRPr>
            </a:pPr>
            <a:r>
              <a:rPr sz="2400">
                <a:effectLst>
                  <a:outerShdw sx="100000" sy="100000" kx="0" ky="0" algn="b" rotWithShape="0" blurRad="38100" dist="38100" dir="2700000">
                    <a:srgbClr val="FFFFFF"/>
                  </a:outerShdw>
                </a:effectLst>
              </a:rPr>
              <a:t>Body Level Four</a:t>
            </a:r>
            <a:endParaRPr sz="2400">
              <a:effectLst>
                <a:outerShdw sx="100000" sy="100000" kx="0" ky="0" algn="b" rotWithShape="0" blurRad="38100" dist="38100" dir="2700000">
                  <a:srgbClr val="FFFFFF"/>
                </a:outerShdw>
              </a:effectLst>
            </a:endParaRPr>
          </a:p>
          <a:p>
            <a:pPr lvl="4">
              <a:defRPr sz="1800">
                <a:effectLst/>
              </a:defRPr>
            </a:pPr>
            <a:r>
              <a:rPr sz="2400">
                <a:effectLst>
                  <a:outerShdw sx="100000" sy="100000" kx="0" ky="0" algn="b" rotWithShape="0" blurRad="38100" dist="38100" dir="2700000">
                    <a:srgbClr val="FFFFFF"/>
                  </a:outerShdw>
                </a:effectLst>
              </a:rPr>
              <a:t>Body Level Five</a:t>
            </a:r>
          </a:p>
        </p:txBody>
      </p:sp>
      <p:sp>
        <p:nvSpPr>
          <p:cNvPr id="106" name="Shape 106"/>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108" name="Shape 108"/>
          <p:cNvSpPr/>
          <p:nvPr>
            <p:ph type="title"/>
          </p:nvPr>
        </p:nvSpPr>
        <p:spPr>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109" name="Shape 109"/>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1" name="Shape 111"/>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113" name="Shape 113"/>
          <p:cNvSpPr/>
          <p:nvPr>
            <p:ph type="title"/>
          </p:nvPr>
        </p:nvSpPr>
        <p:spPr>
          <a:xfrm>
            <a:off x="457200" y="0"/>
            <a:ext cx="3008314" cy="1435100"/>
          </a:xfrm>
          <a:prstGeom prst="rect">
            <a:avLst/>
          </a:prstGeom>
        </p:spPr>
        <p:txBody>
          <a:bodyPr anchor="b"/>
          <a:lstStyle>
            <a:lvl1pPr algn="l">
              <a:defRPr sz="2000"/>
            </a:lvl1pPr>
          </a:lstStyle>
          <a:p>
            <a:pPr lvl="0">
              <a:defRPr sz="1800">
                <a:effectLst/>
              </a:defRPr>
            </a:pPr>
            <a:r>
              <a:rPr sz="2000">
                <a:effectLst>
                  <a:outerShdw sx="100000" sy="100000" kx="0" ky="0" algn="b" rotWithShape="0" blurRad="38100" dist="38100" dir="2700000">
                    <a:srgbClr val="FFFFFF"/>
                  </a:outerShdw>
                </a:effectLst>
              </a:rPr>
              <a:t>Title Text</a:t>
            </a:r>
          </a:p>
        </p:txBody>
      </p:sp>
      <p:sp>
        <p:nvSpPr>
          <p:cNvPr id="114" name="Shape 114"/>
          <p:cNvSpPr/>
          <p:nvPr>
            <p:ph type="body" idx="1"/>
          </p:nvPr>
        </p:nvSpPr>
        <p:spPr>
          <a:xfrm>
            <a:off x="3575050" y="273050"/>
            <a:ext cx="5111750" cy="6584950"/>
          </a:xfrm>
          <a:prstGeom prst="rect">
            <a:avLst/>
          </a:prstGeom>
        </p:spPr>
        <p:txBody>
          <a:bodyPr/>
          <a:lstStyle>
            <a:lvl2pPr marL="783771" indent="-326571"/>
            <a:lvl3pPr marL="1219200" indent="-304800"/>
            <a:lvl4pPr marL="1737360" indent="-365760"/>
            <a:lvl5pPr marL="2194560" indent="-365760"/>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115" name="Shape 115"/>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117" name="Shape 117"/>
          <p:cNvSpPr/>
          <p:nvPr>
            <p:ph type="title"/>
          </p:nvPr>
        </p:nvSpPr>
        <p:spPr>
          <a:xfrm>
            <a:off x="1792288" y="4800600"/>
            <a:ext cx="5486401" cy="566738"/>
          </a:xfrm>
          <a:prstGeom prst="rect">
            <a:avLst/>
          </a:prstGeom>
        </p:spPr>
        <p:txBody>
          <a:bodyPr anchor="b"/>
          <a:lstStyle>
            <a:lvl1pPr algn="l">
              <a:defRPr sz="2000"/>
            </a:lvl1pPr>
          </a:lstStyle>
          <a:p>
            <a:pPr lvl="0">
              <a:defRPr sz="1800">
                <a:effectLst/>
              </a:defRPr>
            </a:pPr>
            <a:r>
              <a:rPr sz="2000">
                <a:effectLst>
                  <a:outerShdw sx="100000" sy="100000" kx="0" ky="0" algn="b" rotWithShape="0" blurRad="38100" dist="38100" dir="2700000">
                    <a:srgbClr val="FFFFFF"/>
                  </a:outerShdw>
                </a:effectLst>
              </a:rPr>
              <a:t>Title Text</a:t>
            </a:r>
          </a:p>
        </p:txBody>
      </p:sp>
      <p:sp>
        <p:nvSpPr>
          <p:cNvPr id="118" name="Shape 118"/>
          <p:cNvSpPr/>
          <p:nvPr>
            <p:ph type="body" idx="1"/>
          </p:nvPr>
        </p:nvSpPr>
        <p:spPr>
          <a:xfrm>
            <a:off x="1792288" y="5367337"/>
            <a:ext cx="5486401" cy="804863"/>
          </a:xfrm>
          <a:prstGeom prst="rect">
            <a:avLst/>
          </a:prstGeom>
        </p:spPr>
        <p:txBody>
          <a:bodyPr/>
          <a:lstStyle>
            <a:lvl1pPr marL="0" indent="0">
              <a:spcBef>
                <a:spcPts val="300"/>
              </a:spcBef>
              <a:buSzTx/>
              <a:buNone/>
              <a:defRPr sz="1400"/>
            </a:lvl1pPr>
            <a:lvl2pPr marL="0" indent="457200">
              <a:spcBef>
                <a:spcPts val="300"/>
              </a:spcBef>
              <a:buSzTx/>
              <a:buNone/>
              <a:defRPr sz="1400"/>
            </a:lvl2pPr>
            <a:lvl3pPr marL="0" indent="914400">
              <a:spcBef>
                <a:spcPts val="300"/>
              </a:spcBef>
              <a:buSzTx/>
              <a:buNone/>
              <a:defRPr sz="1400"/>
            </a:lvl3pPr>
            <a:lvl4pPr marL="0" indent="1371600">
              <a:spcBef>
                <a:spcPts val="300"/>
              </a:spcBef>
              <a:buSzTx/>
              <a:buNone/>
              <a:defRPr sz="1400"/>
            </a:lvl4pPr>
            <a:lvl5pPr marL="0" indent="1828800">
              <a:spcBef>
                <a:spcPts val="300"/>
              </a:spcBef>
              <a:buSzTx/>
              <a:buNone/>
              <a:defRPr sz="1400"/>
            </a:lvl5pPr>
          </a:lstStyle>
          <a:p>
            <a:pPr lvl="0">
              <a:defRPr sz="1800">
                <a:effectLst/>
              </a:defRPr>
            </a:pPr>
            <a:r>
              <a:rPr sz="1400">
                <a:effectLst>
                  <a:outerShdw sx="100000" sy="100000" kx="0" ky="0" algn="b" rotWithShape="0" blurRad="38100" dist="38100" dir="2700000">
                    <a:srgbClr val="FFFFFF"/>
                  </a:outerShdw>
                </a:effectLst>
              </a:rPr>
              <a:t>Body Level One</a:t>
            </a:r>
            <a:endParaRPr sz="1400">
              <a:effectLst>
                <a:outerShdw sx="100000" sy="100000" kx="0" ky="0" algn="b" rotWithShape="0" blurRad="38100" dist="38100" dir="2700000">
                  <a:srgbClr val="FFFFFF"/>
                </a:outerShdw>
              </a:effectLst>
            </a:endParaRPr>
          </a:p>
          <a:p>
            <a:pPr lvl="1">
              <a:defRPr sz="1800">
                <a:effectLst/>
              </a:defRPr>
            </a:pPr>
            <a:r>
              <a:rPr sz="1400">
                <a:effectLst>
                  <a:outerShdw sx="100000" sy="100000" kx="0" ky="0" algn="b" rotWithShape="0" blurRad="38100" dist="38100" dir="2700000">
                    <a:srgbClr val="FFFFFF"/>
                  </a:outerShdw>
                </a:effectLst>
              </a:rPr>
              <a:t>Body Level Two</a:t>
            </a:r>
            <a:endParaRPr sz="1400">
              <a:effectLst>
                <a:outerShdw sx="100000" sy="100000" kx="0" ky="0" algn="b" rotWithShape="0" blurRad="38100" dist="38100" dir="2700000">
                  <a:srgbClr val="FFFFFF"/>
                </a:outerShdw>
              </a:effectLst>
            </a:endParaRPr>
          </a:p>
          <a:p>
            <a:pPr lvl="2">
              <a:defRPr sz="1800">
                <a:effectLst/>
              </a:defRPr>
            </a:pPr>
            <a:r>
              <a:rPr sz="1400">
                <a:effectLst>
                  <a:outerShdw sx="100000" sy="100000" kx="0" ky="0" algn="b" rotWithShape="0" blurRad="38100" dist="38100" dir="2700000">
                    <a:srgbClr val="FFFFFF"/>
                  </a:outerShdw>
                </a:effectLst>
              </a:rPr>
              <a:t>Body Level Three</a:t>
            </a:r>
            <a:endParaRPr sz="1400">
              <a:effectLst>
                <a:outerShdw sx="100000" sy="100000" kx="0" ky="0" algn="b" rotWithShape="0" blurRad="38100" dist="38100" dir="2700000">
                  <a:srgbClr val="FFFFFF"/>
                </a:outerShdw>
              </a:effectLst>
            </a:endParaRPr>
          </a:p>
          <a:p>
            <a:pPr lvl="3">
              <a:defRPr sz="1800">
                <a:effectLst/>
              </a:defRPr>
            </a:pPr>
            <a:r>
              <a:rPr sz="1400">
                <a:effectLst>
                  <a:outerShdw sx="100000" sy="100000" kx="0" ky="0" algn="b" rotWithShape="0" blurRad="38100" dist="38100" dir="2700000">
                    <a:srgbClr val="FFFFFF"/>
                  </a:outerShdw>
                </a:effectLst>
              </a:rPr>
              <a:t>Body Level Four</a:t>
            </a:r>
            <a:endParaRPr sz="1400">
              <a:effectLst>
                <a:outerShdw sx="100000" sy="100000" kx="0" ky="0" algn="b" rotWithShape="0" blurRad="38100" dist="38100" dir="2700000">
                  <a:srgbClr val="FFFFFF"/>
                </a:outerShdw>
              </a:effectLst>
            </a:endParaRPr>
          </a:p>
          <a:p>
            <a:pPr lvl="4">
              <a:defRPr sz="1800">
                <a:effectLst/>
              </a:defRPr>
            </a:pPr>
            <a:r>
              <a:rPr sz="1400">
                <a:effectLst>
                  <a:outerShdw sx="100000" sy="100000" kx="0" ky="0" algn="b" rotWithShape="0" blurRad="38100" dist="38100" dir="2700000">
                    <a:srgbClr val="FFFFFF"/>
                  </a:outerShdw>
                </a:effectLst>
              </a:rPr>
              <a:t>Body Level Five</a:t>
            </a:r>
          </a:p>
        </p:txBody>
      </p:sp>
      <p:sp>
        <p:nvSpPr>
          <p:cNvPr id="119" name="Shape 119"/>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121" name="Shape 121"/>
          <p:cNvSpPr/>
          <p:nvPr>
            <p:ph type="title"/>
          </p:nvPr>
        </p:nvSpPr>
        <p:spPr>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122" name="Shape 122"/>
          <p:cNvSpPr/>
          <p:nvPr>
            <p:ph type="body" idx="1"/>
          </p:nvPr>
        </p:nvSpPr>
        <p:spPr>
          <a:prstGeom prst="rect">
            <a:avLst/>
          </a:prstGeom>
        </p:spPr>
        <p:txBody>
          <a:bodyPr/>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123" name="Shape 123"/>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25" name="Shape 125"/>
          <p:cNvSpPr/>
          <p:nvPr>
            <p:ph type="title"/>
          </p:nvPr>
        </p:nvSpPr>
        <p:spPr>
          <a:xfrm>
            <a:off x="6629400" y="0"/>
            <a:ext cx="2057400" cy="6400802"/>
          </a:xfrm>
          <a:prstGeom prst="rect">
            <a:avLst/>
          </a:prstGeom>
        </p:spPr>
        <p:txBody>
          <a:bodyP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126" name="Shape 126"/>
          <p:cNvSpPr/>
          <p:nvPr>
            <p:ph type="body" idx="1"/>
          </p:nvPr>
        </p:nvSpPr>
        <p:spPr>
          <a:xfrm>
            <a:off x="457200" y="274638"/>
            <a:ext cx="6019800" cy="6583363"/>
          </a:xfrm>
          <a:prstGeom prst="rect">
            <a:avLst/>
          </a:prstGeom>
        </p:spPr>
        <p:txBody>
          <a:bodyPr/>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127" name="Shape 12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3399FF"/>
            </a:gs>
            <a:gs pos="50000">
              <a:srgbClr val="CCFFFF"/>
            </a:gs>
            <a:gs pos="100000">
              <a:srgbClr val="3399FF"/>
            </a:gs>
          </a:gsLst>
          <a:lin ang="5400000" scaled="0"/>
        </a:gradFill>
      </p:bgPr>
    </p:bg>
    <p:spTree>
      <p:nvGrpSpPr>
        <p:cNvPr id="1" name=""/>
        <p:cNvGrpSpPr/>
        <p:nvPr/>
      </p:nvGrpSpPr>
      <p:grpSpPr>
        <a:xfrm>
          <a:off x="0" y="0"/>
          <a:ext cx="0" cy="0"/>
          <a:chOff x="0" y="0"/>
          <a:chExt cx="0" cy="0"/>
        </a:xfrm>
      </p:grpSpPr>
      <p:sp>
        <p:nvSpPr>
          <p:cNvPr id="2" name="Shape 2"/>
          <p:cNvSpPr/>
          <p:nvPr>
            <p:ph type="title"/>
          </p:nvPr>
        </p:nvSpPr>
        <p:spPr>
          <a:xfrm>
            <a:off x="457200" y="92076"/>
            <a:ext cx="8229600" cy="1508125"/>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lvl="0">
              <a:defRPr sz="1800">
                <a:effectLst/>
              </a:defRPr>
            </a:pPr>
            <a:r>
              <a:rPr sz="4000">
                <a:effectLst>
                  <a:outerShdw sx="100000" sy="100000" kx="0" ky="0" algn="b" rotWithShape="0" blurRad="38100" dist="38100" dir="2700000">
                    <a:srgbClr val="FFFFFF"/>
                  </a:outerShdw>
                </a:effectLst>
              </a:rPr>
              <a:t>Title Text</a:t>
            </a:r>
          </a:p>
        </p:txBody>
      </p:sp>
      <p:sp>
        <p:nvSpPr>
          <p:cNvPr id="3" name="Shape 3"/>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lvl="0">
              <a:defRPr sz="1800">
                <a:effectLst/>
              </a:defRPr>
            </a:pPr>
            <a:r>
              <a:rPr sz="3200">
                <a:effectLst>
                  <a:outerShdw sx="100000" sy="100000" kx="0" ky="0" algn="b" rotWithShape="0" blurRad="38100" dist="38100" dir="2700000">
                    <a:srgbClr val="FFFFFF"/>
                  </a:outerShdw>
                </a:effectLst>
              </a:rPr>
              <a:t>Body Level One</a:t>
            </a:r>
            <a:endParaRPr sz="3200">
              <a:effectLst>
                <a:outerShdw sx="100000" sy="100000" kx="0" ky="0" algn="b" rotWithShape="0" blurRad="38100" dist="38100" dir="2700000">
                  <a:srgbClr val="FFFFFF"/>
                </a:outerShdw>
              </a:effectLst>
            </a:endParaRPr>
          </a:p>
          <a:p>
            <a:pPr lvl="1">
              <a:defRPr sz="1800">
                <a:effectLst/>
              </a:defRPr>
            </a:pPr>
            <a:r>
              <a:rPr sz="3200">
                <a:effectLst>
                  <a:outerShdw sx="100000" sy="100000" kx="0" ky="0" algn="b" rotWithShape="0" blurRad="38100" dist="38100" dir="2700000">
                    <a:srgbClr val="FFFFFF"/>
                  </a:outerShdw>
                </a:effectLst>
              </a:rPr>
              <a:t>Body Level Two</a:t>
            </a:r>
            <a:endParaRPr sz="3200">
              <a:effectLst>
                <a:outerShdw sx="100000" sy="100000" kx="0" ky="0" algn="b" rotWithShape="0" blurRad="38100" dist="38100" dir="2700000">
                  <a:srgbClr val="FFFFFF"/>
                </a:outerShdw>
              </a:effectLst>
            </a:endParaRPr>
          </a:p>
          <a:p>
            <a:pPr lvl="2">
              <a:defRPr sz="1800">
                <a:effectLst/>
              </a:defRPr>
            </a:pPr>
            <a:r>
              <a:rPr sz="3200">
                <a:effectLst>
                  <a:outerShdw sx="100000" sy="100000" kx="0" ky="0" algn="b" rotWithShape="0" blurRad="38100" dist="38100" dir="2700000">
                    <a:srgbClr val="FFFFFF"/>
                  </a:outerShdw>
                </a:effectLst>
              </a:rPr>
              <a:t>Body Level Three</a:t>
            </a:r>
            <a:endParaRPr sz="3200">
              <a:effectLst>
                <a:outerShdw sx="100000" sy="100000" kx="0" ky="0" algn="b" rotWithShape="0" blurRad="38100" dist="38100" dir="2700000">
                  <a:srgbClr val="FFFFFF"/>
                </a:outerShdw>
              </a:effectLst>
            </a:endParaRPr>
          </a:p>
          <a:p>
            <a:pPr lvl="3">
              <a:defRPr sz="1800">
                <a:effectLst/>
              </a:defRPr>
            </a:pPr>
            <a:r>
              <a:rPr sz="3200">
                <a:effectLst>
                  <a:outerShdw sx="100000" sy="100000" kx="0" ky="0" algn="b" rotWithShape="0" blurRad="38100" dist="38100" dir="2700000">
                    <a:srgbClr val="FFFFFF"/>
                  </a:outerShdw>
                </a:effectLst>
              </a:rPr>
              <a:t>Body Level Four</a:t>
            </a:r>
            <a:endParaRPr sz="3200">
              <a:effectLst>
                <a:outerShdw sx="100000" sy="100000" kx="0" ky="0" algn="b" rotWithShape="0" blurRad="38100" dist="38100" dir="2700000">
                  <a:srgbClr val="FFFFFF"/>
                </a:outerShdw>
              </a:effectLst>
            </a:endParaRPr>
          </a:p>
          <a:p>
            <a:pPr lvl="4">
              <a:defRPr sz="1800">
                <a:effectLst/>
              </a:defRPr>
            </a:pPr>
            <a:r>
              <a:rPr sz="3200">
                <a:effectLst>
                  <a:outerShdw sx="100000" sy="100000" kx="0" ky="0" algn="b" rotWithShape="0" blurRad="38100" dist="38100" dir="2700000">
                    <a:srgbClr val="FFFFFF"/>
                  </a:outerShdw>
                </a:effectLst>
              </a:rPr>
              <a:t>Body Level Five</a:t>
            </a:r>
          </a:p>
        </p:txBody>
      </p:sp>
      <p:sp>
        <p:nvSpPr>
          <p:cNvPr id="4" name="Shape 4"/>
          <p:cNvSpPr/>
          <p:nvPr>
            <p:ph type="sldNum" sz="quarter" idx="2"/>
          </p:nvPr>
        </p:nvSpPr>
        <p:spPr>
          <a:xfrm>
            <a:off x="6553200" y="6245225"/>
            <a:ext cx="2133600" cy="288824"/>
          </a:xfrm>
          <a:prstGeom prst="rect">
            <a:avLst/>
          </a:prstGeom>
          <a:ln w="12700">
            <a:miter lim="400000"/>
          </a:ln>
        </p:spPr>
        <p:txBody>
          <a:bodyPr lIns="45719" rIns="45719">
            <a:spAutoFit/>
          </a:bodyPr>
          <a:lstStyle>
            <a:lvl1pPr algn="r">
              <a:defRPr sz="1400">
                <a:effectLst>
                  <a:outerShdw sx="100000" sy="100000" kx="0" ky="0" algn="b" rotWithShape="0" blurRad="38100" dist="38100" dir="2700000">
                    <a:srgbClr val="FFFFFF"/>
                  </a:outerShdw>
                </a:effectLst>
                <a:latin typeface="Arial Bold"/>
                <a:ea typeface="Arial Bold"/>
                <a:cs typeface="Arial Bold"/>
                <a:sym typeface="Arial Bold"/>
              </a:defRPr>
            </a:lvl1pPr>
          </a:lstStyle>
          <a:p>
            <a:pPr lvl="0"/>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Lst>
  <p:transition spd="med" advClick="1"/>
  <p:txStyles>
    <p:titleStyle>
      <a:lvl1pPr algn="ctr">
        <a:defRPr sz="4000">
          <a:effectLst>
            <a:outerShdw sx="100000" sy="100000" kx="0" ky="0" algn="b" rotWithShape="0" blurRad="38100" dist="38100" dir="2700000">
              <a:srgbClr val="FFFFFF"/>
            </a:outerShdw>
          </a:effectLst>
          <a:latin typeface="Arial Bold"/>
          <a:ea typeface="Arial Bold"/>
          <a:cs typeface="Arial Bold"/>
          <a:sym typeface="Arial Bold"/>
        </a:defRPr>
      </a:lvl1pPr>
      <a:lvl2pPr algn="ctr">
        <a:defRPr sz="4000">
          <a:effectLst>
            <a:outerShdw sx="100000" sy="100000" kx="0" ky="0" algn="b" rotWithShape="0" blurRad="38100" dist="38100" dir="2700000">
              <a:srgbClr val="FFFFFF"/>
            </a:outerShdw>
          </a:effectLst>
          <a:latin typeface="Arial Bold"/>
          <a:ea typeface="Arial Bold"/>
          <a:cs typeface="Arial Bold"/>
          <a:sym typeface="Arial Bold"/>
        </a:defRPr>
      </a:lvl2pPr>
      <a:lvl3pPr algn="ctr">
        <a:defRPr sz="4000">
          <a:effectLst>
            <a:outerShdw sx="100000" sy="100000" kx="0" ky="0" algn="b" rotWithShape="0" blurRad="38100" dist="38100" dir="2700000">
              <a:srgbClr val="FFFFFF"/>
            </a:outerShdw>
          </a:effectLst>
          <a:latin typeface="Arial Bold"/>
          <a:ea typeface="Arial Bold"/>
          <a:cs typeface="Arial Bold"/>
          <a:sym typeface="Arial Bold"/>
        </a:defRPr>
      </a:lvl3pPr>
      <a:lvl4pPr algn="ctr">
        <a:defRPr sz="4000">
          <a:effectLst>
            <a:outerShdw sx="100000" sy="100000" kx="0" ky="0" algn="b" rotWithShape="0" blurRad="38100" dist="38100" dir="2700000">
              <a:srgbClr val="FFFFFF"/>
            </a:outerShdw>
          </a:effectLst>
          <a:latin typeface="Arial Bold"/>
          <a:ea typeface="Arial Bold"/>
          <a:cs typeface="Arial Bold"/>
          <a:sym typeface="Arial Bold"/>
        </a:defRPr>
      </a:lvl4pPr>
      <a:lvl5pPr algn="ctr">
        <a:defRPr sz="4000">
          <a:effectLst>
            <a:outerShdw sx="100000" sy="100000" kx="0" ky="0" algn="b" rotWithShape="0" blurRad="38100" dist="38100" dir="2700000">
              <a:srgbClr val="FFFFFF"/>
            </a:outerShdw>
          </a:effectLst>
          <a:latin typeface="Arial Bold"/>
          <a:ea typeface="Arial Bold"/>
          <a:cs typeface="Arial Bold"/>
          <a:sym typeface="Arial Bold"/>
        </a:defRPr>
      </a:lvl5pPr>
      <a:lvl6pPr indent="457200" algn="ctr">
        <a:defRPr sz="4000">
          <a:effectLst>
            <a:outerShdw sx="100000" sy="100000" kx="0" ky="0" algn="b" rotWithShape="0" blurRad="38100" dist="38100" dir="2700000">
              <a:srgbClr val="FFFFFF"/>
            </a:outerShdw>
          </a:effectLst>
          <a:latin typeface="Arial Bold"/>
          <a:ea typeface="Arial Bold"/>
          <a:cs typeface="Arial Bold"/>
          <a:sym typeface="Arial Bold"/>
        </a:defRPr>
      </a:lvl6pPr>
      <a:lvl7pPr indent="914400" algn="ctr">
        <a:defRPr sz="4000">
          <a:effectLst>
            <a:outerShdw sx="100000" sy="100000" kx="0" ky="0" algn="b" rotWithShape="0" blurRad="38100" dist="38100" dir="2700000">
              <a:srgbClr val="FFFFFF"/>
            </a:outerShdw>
          </a:effectLst>
          <a:latin typeface="Arial Bold"/>
          <a:ea typeface="Arial Bold"/>
          <a:cs typeface="Arial Bold"/>
          <a:sym typeface="Arial Bold"/>
        </a:defRPr>
      </a:lvl7pPr>
      <a:lvl8pPr indent="1371600" algn="ctr">
        <a:defRPr sz="4000">
          <a:effectLst>
            <a:outerShdw sx="100000" sy="100000" kx="0" ky="0" algn="b" rotWithShape="0" blurRad="38100" dist="38100" dir="2700000">
              <a:srgbClr val="FFFFFF"/>
            </a:outerShdw>
          </a:effectLst>
          <a:latin typeface="Arial Bold"/>
          <a:ea typeface="Arial Bold"/>
          <a:cs typeface="Arial Bold"/>
          <a:sym typeface="Arial Bold"/>
        </a:defRPr>
      </a:lvl8pPr>
      <a:lvl9pPr indent="1828800" algn="ctr">
        <a:defRPr sz="4000">
          <a:effectLst>
            <a:outerShdw sx="100000" sy="100000" kx="0" ky="0" algn="b" rotWithShape="0" blurRad="38100" dist="38100" dir="2700000">
              <a:srgbClr val="FFFFFF"/>
            </a:outerShdw>
          </a:effectLst>
          <a:latin typeface="Arial Bold"/>
          <a:ea typeface="Arial Bold"/>
          <a:cs typeface="Arial Bold"/>
          <a:sym typeface="Arial Bold"/>
        </a:defRPr>
      </a:lvl9pPr>
    </p:titleStyle>
    <p:bodyStyle>
      <a:lvl1pPr marL="342900" indent="-342900">
        <a:spcBef>
          <a:spcPts val="700"/>
        </a:spcBef>
        <a:buSzPct val="100000"/>
        <a:buChar char="•"/>
        <a:defRPr sz="3200">
          <a:effectLst>
            <a:outerShdw sx="100000" sy="100000" kx="0" ky="0" algn="b" rotWithShape="0" blurRad="38100" dist="38100" dir="2700000">
              <a:srgbClr val="FFFFFF"/>
            </a:outerShdw>
          </a:effectLst>
          <a:latin typeface="Arial Bold"/>
          <a:ea typeface="Arial Bold"/>
          <a:cs typeface="Arial Bold"/>
          <a:sym typeface="Arial Bold"/>
        </a:defRPr>
      </a:lvl1pPr>
      <a:lvl2pPr marL="742950" indent="-285750">
        <a:spcBef>
          <a:spcPts val="700"/>
        </a:spcBef>
        <a:buSzPct val="100000"/>
        <a:buChar char="•"/>
        <a:defRPr sz="3200">
          <a:effectLst>
            <a:outerShdw sx="100000" sy="100000" kx="0" ky="0" algn="b" rotWithShape="0" blurRad="38100" dist="38100" dir="2700000">
              <a:srgbClr val="FFFFFF"/>
            </a:outerShdw>
          </a:effectLst>
          <a:latin typeface="Arial Bold"/>
          <a:ea typeface="Arial Bold"/>
          <a:cs typeface="Arial Bold"/>
          <a:sym typeface="Arial Bold"/>
        </a:defRPr>
      </a:lvl2pPr>
      <a:lvl3pPr marL="1143000" indent="-228600">
        <a:spcBef>
          <a:spcPts val="700"/>
        </a:spcBef>
        <a:buSzPct val="100000"/>
        <a:buChar char="•"/>
        <a:defRPr sz="3200">
          <a:effectLst>
            <a:outerShdw sx="100000" sy="100000" kx="0" ky="0" algn="b" rotWithShape="0" blurRad="38100" dist="38100" dir="2700000">
              <a:srgbClr val="FFFFFF"/>
            </a:outerShdw>
          </a:effectLst>
          <a:latin typeface="Arial Bold"/>
          <a:ea typeface="Arial Bold"/>
          <a:cs typeface="Arial Bold"/>
          <a:sym typeface="Arial Bold"/>
        </a:defRPr>
      </a:lvl3pPr>
      <a:lvl4pPr marL="1600200" indent="-228600">
        <a:spcBef>
          <a:spcPts val="700"/>
        </a:spcBef>
        <a:buSzPct val="100000"/>
        <a:buChar char="•"/>
        <a:defRPr sz="3200">
          <a:effectLst>
            <a:outerShdw sx="100000" sy="100000" kx="0" ky="0" algn="b" rotWithShape="0" blurRad="38100" dist="38100" dir="2700000">
              <a:srgbClr val="FFFFFF"/>
            </a:outerShdw>
          </a:effectLst>
          <a:latin typeface="Arial Bold"/>
          <a:ea typeface="Arial Bold"/>
          <a:cs typeface="Arial Bold"/>
          <a:sym typeface="Arial Bold"/>
        </a:defRPr>
      </a:lvl4pPr>
      <a:lvl5pPr marL="2057400" indent="-228600">
        <a:spcBef>
          <a:spcPts val="700"/>
        </a:spcBef>
        <a:buSzPct val="100000"/>
        <a:buChar char="•"/>
        <a:defRPr sz="3200">
          <a:effectLst>
            <a:outerShdw sx="100000" sy="100000" kx="0" ky="0" algn="b" rotWithShape="0" blurRad="38100" dist="38100" dir="2700000">
              <a:srgbClr val="FFFFFF"/>
            </a:outerShdw>
          </a:effectLst>
          <a:latin typeface="Arial Bold"/>
          <a:ea typeface="Arial Bold"/>
          <a:cs typeface="Arial Bold"/>
          <a:sym typeface="Arial Bold"/>
        </a:defRPr>
      </a:lvl5pPr>
      <a:lvl6pPr marL="2514600" indent="-228600">
        <a:spcBef>
          <a:spcPts val="700"/>
        </a:spcBef>
        <a:buSzPct val="100000"/>
        <a:buChar char="•"/>
        <a:defRPr sz="3200">
          <a:effectLst>
            <a:outerShdw sx="100000" sy="100000" kx="0" ky="0" algn="b" rotWithShape="0" blurRad="38100" dist="38100" dir="2700000">
              <a:srgbClr val="FFFFFF"/>
            </a:outerShdw>
          </a:effectLst>
          <a:latin typeface="Arial Bold"/>
          <a:ea typeface="Arial Bold"/>
          <a:cs typeface="Arial Bold"/>
          <a:sym typeface="Arial Bold"/>
        </a:defRPr>
      </a:lvl6pPr>
      <a:lvl7pPr marL="2971800" indent="-228600">
        <a:spcBef>
          <a:spcPts val="700"/>
        </a:spcBef>
        <a:buSzPct val="100000"/>
        <a:buChar char="•"/>
        <a:defRPr sz="3200">
          <a:effectLst>
            <a:outerShdw sx="100000" sy="100000" kx="0" ky="0" algn="b" rotWithShape="0" blurRad="38100" dist="38100" dir="2700000">
              <a:srgbClr val="FFFFFF"/>
            </a:outerShdw>
          </a:effectLst>
          <a:latin typeface="Arial Bold"/>
          <a:ea typeface="Arial Bold"/>
          <a:cs typeface="Arial Bold"/>
          <a:sym typeface="Arial Bold"/>
        </a:defRPr>
      </a:lvl7pPr>
      <a:lvl8pPr marL="3429000" indent="-228600">
        <a:spcBef>
          <a:spcPts val="700"/>
        </a:spcBef>
        <a:buSzPct val="100000"/>
        <a:buChar char="•"/>
        <a:defRPr sz="3200">
          <a:effectLst>
            <a:outerShdw sx="100000" sy="100000" kx="0" ky="0" algn="b" rotWithShape="0" blurRad="38100" dist="38100" dir="2700000">
              <a:srgbClr val="FFFFFF"/>
            </a:outerShdw>
          </a:effectLst>
          <a:latin typeface="Arial Bold"/>
          <a:ea typeface="Arial Bold"/>
          <a:cs typeface="Arial Bold"/>
          <a:sym typeface="Arial Bold"/>
        </a:defRPr>
      </a:lvl8pPr>
      <a:lvl9pPr marL="3886200" indent="-228600">
        <a:spcBef>
          <a:spcPts val="700"/>
        </a:spcBef>
        <a:buSzPct val="100000"/>
        <a:buChar char="•"/>
        <a:defRPr sz="3200">
          <a:effectLst>
            <a:outerShdw sx="100000" sy="100000" kx="0" ky="0" algn="b" rotWithShape="0" blurRad="38100" dist="38100" dir="2700000">
              <a:srgbClr val="FFFFFF"/>
            </a:outerShdw>
          </a:effectLst>
          <a:latin typeface="Arial Bold"/>
          <a:ea typeface="Arial Bold"/>
          <a:cs typeface="Arial Bold"/>
          <a:sym typeface="Arial Bold"/>
        </a:defRPr>
      </a:lvl9pPr>
    </p:bodyStyle>
    <p:otherStyle>
      <a:lvl1pPr algn="r">
        <a:defRPr sz="1400">
          <a:solidFill>
            <a:schemeClr val="tx1"/>
          </a:solidFill>
          <a:effectLst>
            <a:outerShdw sx="100000" sy="100000" kx="0" ky="0" algn="b" rotWithShape="0" blurRad="38100" dist="38100" dir="2700000">
              <a:srgbClr val="FFFFFF"/>
            </a:outerShdw>
          </a:effectLst>
          <a:latin typeface="+mn-lt"/>
          <a:ea typeface="+mn-ea"/>
          <a:cs typeface="+mn-cs"/>
          <a:sym typeface="Arial Bold"/>
        </a:defRPr>
      </a:lvl1pPr>
      <a:lvl2pPr indent="457200" algn="r">
        <a:defRPr sz="1400">
          <a:solidFill>
            <a:schemeClr val="tx1"/>
          </a:solidFill>
          <a:effectLst>
            <a:outerShdw sx="100000" sy="100000" kx="0" ky="0" algn="b" rotWithShape="0" blurRad="38100" dist="38100" dir="2700000">
              <a:srgbClr val="FFFFFF"/>
            </a:outerShdw>
          </a:effectLst>
          <a:latin typeface="+mn-lt"/>
          <a:ea typeface="+mn-ea"/>
          <a:cs typeface="+mn-cs"/>
          <a:sym typeface="Arial Bold"/>
        </a:defRPr>
      </a:lvl2pPr>
      <a:lvl3pPr indent="914400" algn="r">
        <a:defRPr sz="1400">
          <a:solidFill>
            <a:schemeClr val="tx1"/>
          </a:solidFill>
          <a:effectLst>
            <a:outerShdw sx="100000" sy="100000" kx="0" ky="0" algn="b" rotWithShape="0" blurRad="38100" dist="38100" dir="2700000">
              <a:srgbClr val="FFFFFF"/>
            </a:outerShdw>
          </a:effectLst>
          <a:latin typeface="+mn-lt"/>
          <a:ea typeface="+mn-ea"/>
          <a:cs typeface="+mn-cs"/>
          <a:sym typeface="Arial Bold"/>
        </a:defRPr>
      </a:lvl3pPr>
      <a:lvl4pPr indent="1371600" algn="r">
        <a:defRPr sz="1400">
          <a:solidFill>
            <a:schemeClr val="tx1"/>
          </a:solidFill>
          <a:effectLst>
            <a:outerShdw sx="100000" sy="100000" kx="0" ky="0" algn="b" rotWithShape="0" blurRad="38100" dist="38100" dir="2700000">
              <a:srgbClr val="FFFFFF"/>
            </a:outerShdw>
          </a:effectLst>
          <a:latin typeface="+mn-lt"/>
          <a:ea typeface="+mn-ea"/>
          <a:cs typeface="+mn-cs"/>
          <a:sym typeface="Arial Bold"/>
        </a:defRPr>
      </a:lvl4pPr>
      <a:lvl5pPr indent="1828800" algn="r">
        <a:defRPr sz="1400">
          <a:solidFill>
            <a:schemeClr val="tx1"/>
          </a:solidFill>
          <a:effectLst>
            <a:outerShdw sx="100000" sy="100000" kx="0" ky="0" algn="b" rotWithShape="0" blurRad="38100" dist="38100" dir="2700000">
              <a:srgbClr val="FFFFFF"/>
            </a:outerShdw>
          </a:effectLst>
          <a:latin typeface="+mn-lt"/>
          <a:ea typeface="+mn-ea"/>
          <a:cs typeface="+mn-cs"/>
          <a:sym typeface="Arial Bold"/>
        </a:defRPr>
      </a:lvl5pPr>
      <a:lvl6pPr indent="2286000" algn="r">
        <a:defRPr sz="1400">
          <a:solidFill>
            <a:schemeClr val="tx1"/>
          </a:solidFill>
          <a:effectLst>
            <a:outerShdw sx="100000" sy="100000" kx="0" ky="0" algn="b" rotWithShape="0" blurRad="38100" dist="38100" dir="2700000">
              <a:srgbClr val="FFFFFF"/>
            </a:outerShdw>
          </a:effectLst>
          <a:latin typeface="+mn-lt"/>
          <a:ea typeface="+mn-ea"/>
          <a:cs typeface="+mn-cs"/>
          <a:sym typeface="Arial Bold"/>
        </a:defRPr>
      </a:lvl6pPr>
      <a:lvl7pPr indent="2743200" algn="r">
        <a:defRPr sz="1400">
          <a:solidFill>
            <a:schemeClr val="tx1"/>
          </a:solidFill>
          <a:effectLst>
            <a:outerShdw sx="100000" sy="100000" kx="0" ky="0" algn="b" rotWithShape="0" blurRad="38100" dist="38100" dir="2700000">
              <a:srgbClr val="FFFFFF"/>
            </a:outerShdw>
          </a:effectLst>
          <a:latin typeface="+mn-lt"/>
          <a:ea typeface="+mn-ea"/>
          <a:cs typeface="+mn-cs"/>
          <a:sym typeface="Arial Bold"/>
        </a:defRPr>
      </a:lvl7pPr>
      <a:lvl8pPr indent="3200400" algn="r">
        <a:defRPr sz="1400">
          <a:solidFill>
            <a:schemeClr val="tx1"/>
          </a:solidFill>
          <a:effectLst>
            <a:outerShdw sx="100000" sy="100000" kx="0" ky="0" algn="b" rotWithShape="0" blurRad="38100" dist="38100" dir="2700000">
              <a:srgbClr val="FFFFFF"/>
            </a:outerShdw>
          </a:effectLst>
          <a:latin typeface="+mn-lt"/>
          <a:ea typeface="+mn-ea"/>
          <a:cs typeface="+mn-cs"/>
          <a:sym typeface="Arial Bold"/>
        </a:defRPr>
      </a:lvl8pPr>
      <a:lvl9pPr indent="3657600" algn="r">
        <a:defRPr sz="1400">
          <a:solidFill>
            <a:schemeClr val="tx1"/>
          </a:solidFill>
          <a:effectLst>
            <a:outerShdw sx="100000" sy="100000" kx="0" ky="0" algn="b" rotWithShape="0" blurRad="38100" dist="38100" dir="2700000">
              <a:srgbClr val="FFFFFF"/>
            </a:outerShdw>
          </a:effectLst>
          <a:latin typeface="+mn-lt"/>
          <a:ea typeface="+mn-ea"/>
          <a:cs typeface="+mn-cs"/>
          <a:sym typeface="Arial Bold"/>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2.jpeg"/><Relationship Id="rId4" Type="http://schemas.openxmlformats.org/officeDocument/2006/relationships/video" Target="../media/media1.gif"/><Relationship Id="rId5" Type="http://schemas.microsoft.com/office/2007/relationships/media" Target="../media/media1.gif"/><Relationship Id="rId6"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2.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jpeg"/><Relationship Id="rId4" Type="http://schemas.openxmlformats.org/officeDocument/2006/relationships/video" Target="../media/media2.gif"/><Relationship Id="rId5" Type="http://schemas.microsoft.com/office/2007/relationships/media" Target="../media/media2.gif"/><Relationship Id="rId6" Type="http://schemas.openxmlformats.org/officeDocument/2006/relationships/image" Target="../media/image3.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gif"/><Relationship Id="rId4" Type="http://schemas.openxmlformats.org/officeDocument/2006/relationships/video" Target="../media/media3.gif"/><Relationship Id="rId5" Type="http://schemas.microsoft.com/office/2007/relationships/media" Target="../media/media3.gif"/><Relationship Id="rId6" Type="http://schemas.openxmlformats.org/officeDocument/2006/relationships/image" Target="../media/image5.png"/><Relationship Id="rId7" Type="http://schemas.openxmlformats.org/officeDocument/2006/relationships/video" Target="../media/media4.gif"/><Relationship Id="rId8" Type="http://schemas.microsoft.com/office/2007/relationships/media" Target="../media/media4.gif"/><Relationship Id="rId9" Type="http://schemas.openxmlformats.org/officeDocument/2006/relationships/image" Target="../media/image6.png"/><Relationship Id="rId10" Type="http://schemas.openxmlformats.org/officeDocument/2006/relationships/video" Target="../media/media5.gif"/><Relationship Id="rId11" Type="http://schemas.microsoft.com/office/2007/relationships/media" Target="../media/media5.gif"/><Relationship Id="rId12" Type="http://schemas.openxmlformats.org/officeDocument/2006/relationships/image" Target="../media/image7.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jpeg"/><Relationship Id="rId4" Type="http://schemas.openxmlformats.org/officeDocument/2006/relationships/video" Target="../media/media6.gif"/><Relationship Id="rId5" Type="http://schemas.microsoft.com/office/2007/relationships/media" Target="../media/media6.gif"/><Relationship Id="rId6" Type="http://schemas.openxmlformats.org/officeDocument/2006/relationships/image" Target="../media/image11.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2.jpeg"/><Relationship Id="rId4" Type="http://schemas.openxmlformats.org/officeDocument/2006/relationships/video" Target="../media/media7.gif"/><Relationship Id="rId5" Type="http://schemas.microsoft.com/office/2007/relationships/media" Target="../media/media7.gif"/><Relationship Id="rId6" Type="http://schemas.openxmlformats.org/officeDocument/2006/relationships/image" Target="../media/image12.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jpeg"/><Relationship Id="rId4" Type="http://schemas.openxmlformats.org/officeDocument/2006/relationships/image" Target="../media/image4.jpe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2.xml"/><Relationship Id="rId3" Type="http://schemas.openxmlformats.org/officeDocument/2006/relationships/image" Target="../media/image5.jpe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2.jpeg"/><Relationship Id="rId4" Type="http://schemas.openxmlformats.org/officeDocument/2006/relationships/image" Target="../media/image13.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4.xml"/><Relationship Id="rId3" Type="http://schemas.openxmlformats.org/officeDocument/2006/relationships/video" Target="../media/media8.gif"/><Relationship Id="rId4" Type="http://schemas.microsoft.com/office/2007/relationships/media" Target="../media/media8.gif"/><Relationship Id="rId5" Type="http://schemas.openxmlformats.org/officeDocument/2006/relationships/image" Target="../media/image14.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jpeg"/><Relationship Id="rId4" Type="http://schemas.openxmlformats.org/officeDocument/2006/relationships/video" Target="../media/media9.gif"/><Relationship Id="rId5" Type="http://schemas.microsoft.com/office/2007/relationships/media" Target="../media/media9.gif"/><Relationship Id="rId6" Type="http://schemas.openxmlformats.org/officeDocument/2006/relationships/image" Target="../media/image15.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2.jpe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2.jpeg"/><Relationship Id="rId4" Type="http://schemas.openxmlformats.org/officeDocument/2006/relationships/image" Target="../media/image6.jpe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2.jpe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6.png"/><Relationship Id="rId4" Type="http://schemas.openxmlformats.org/officeDocument/2006/relationships/image" Target="../media/image17.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2.jpe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6.png"/><Relationship Id="rId4" Type="http://schemas.openxmlformats.org/officeDocument/2006/relationships/image" Target="../media/image17.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2.jpe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2.jpe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7.png"/><Relationship Id="rId4" Type="http://schemas.openxmlformats.org/officeDocument/2006/relationships/image" Target="../media/image16.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2.jpe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00000"/>
        </a:solidFill>
      </p:bgPr>
    </p:bg>
    <p:spTree>
      <p:nvGrpSpPr>
        <p:cNvPr id="1" name=""/>
        <p:cNvGrpSpPr/>
        <p:nvPr/>
      </p:nvGrpSpPr>
      <p:grpSpPr>
        <a:xfrm>
          <a:off x="0" y="0"/>
          <a:ext cx="0" cy="0"/>
          <a:chOff x="0" y="0"/>
          <a:chExt cx="0" cy="0"/>
        </a:xfrm>
      </p:grpSpPr>
      <p:sp>
        <p:nvSpPr>
          <p:cNvPr id="131" name="Shape 131"/>
          <p:cNvSpPr/>
          <p:nvPr/>
        </p:nvSpPr>
        <p:spPr>
          <a:xfrm>
            <a:off x="0" y="0"/>
            <a:ext cx="9144000" cy="85640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5400">
                <a:solidFill>
                  <a:srgbClr val="FF0000"/>
                </a:solidFill>
                <a:latin typeface="Arial Bold"/>
                <a:ea typeface="Arial Bold"/>
                <a:cs typeface="Arial Bold"/>
                <a:sym typeface="Arial Bold"/>
              </a:defRPr>
            </a:lvl1pPr>
          </a:lstStyle>
          <a:p>
            <a:pPr lvl="0">
              <a:defRPr sz="1800">
                <a:solidFill>
                  <a:srgbClr val="000000"/>
                </a:solidFill>
              </a:defRPr>
            </a:pPr>
            <a:r>
              <a:rPr sz="5400">
                <a:solidFill>
                  <a:srgbClr val="FF0000"/>
                </a:solidFill>
              </a:rPr>
              <a:t>Dealing with</a:t>
            </a:r>
          </a:p>
        </p:txBody>
      </p:sp>
      <p:pic>
        <p:nvPicPr>
          <p:cNvPr id="132" name="image1.jpg" descr="http://imghumour.com/assets/Uploads/Cats-with-lightsabers-10.jpg"/>
          <p:cNvPicPr/>
          <p:nvPr/>
        </p:nvPicPr>
        <p:blipFill>
          <a:blip r:embed="rId3">
            <a:extLst/>
          </a:blip>
          <a:stretch>
            <a:fillRect/>
          </a:stretch>
        </p:blipFill>
        <p:spPr>
          <a:xfrm>
            <a:off x="1998865" y="1047890"/>
            <a:ext cx="5146270" cy="4784424"/>
          </a:xfrm>
          <a:prstGeom prst="rect">
            <a:avLst/>
          </a:prstGeom>
          <a:ln w="12700">
            <a:miter lim="400000"/>
          </a:ln>
        </p:spPr>
      </p:pic>
      <p:sp>
        <p:nvSpPr>
          <p:cNvPr id="133" name="Shape 133"/>
          <p:cNvSpPr/>
          <p:nvPr/>
        </p:nvSpPr>
        <p:spPr>
          <a:xfrm>
            <a:off x="0" y="5934669"/>
            <a:ext cx="9144000" cy="85640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5400">
                <a:solidFill>
                  <a:srgbClr val="FF0000"/>
                </a:solidFill>
                <a:latin typeface="Arial Bold"/>
                <a:ea typeface="Arial Bold"/>
                <a:cs typeface="Arial Bold"/>
                <a:sym typeface="Arial Bold"/>
              </a:defRPr>
            </a:lvl1pPr>
          </a:lstStyle>
          <a:p>
            <a:pPr lvl="0">
              <a:defRPr sz="1800">
                <a:solidFill>
                  <a:srgbClr val="000000"/>
                </a:solidFill>
              </a:defRPr>
            </a:pPr>
            <a:r>
              <a:rPr sz="5400">
                <a:solidFill>
                  <a:srgbClr val="FF0000"/>
                </a:solidFill>
              </a:rPr>
              <a:t>a combative user</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pic>
        <p:nvPicPr>
          <p:cNvPr id="137" name="image3.gif"/>
          <p:cNvPicPr/>
          <p:nvPr>
            <a:videoFile r:link="rId4"/>
            <p:extLst>
              <p:ext uri="{DAA4B4D4-6D71-4841-9C94-3DE7FCFB9230}">
                <p14:media xmlns:p14="http://schemas.microsoft.com/office/powerpoint/2010/main" r:embed="rId5"/>
              </p:ext>
            </p:extLst>
          </p:nvPr>
        </p:nvPicPr>
        <p:blipFill>
          <a:blip r:embed="rId6">
            <a:extLst/>
          </a:blip>
          <a:stretch>
            <a:fillRect/>
          </a:stretch>
        </p:blipFill>
        <p:spPr>
          <a:xfrm>
            <a:off x="1935257" y="3754415"/>
            <a:ext cx="5273486" cy="2636743"/>
          </a:xfrm>
          <a:prstGeom prst="rect">
            <a:avLst/>
          </a:prstGeom>
        </p:spPr>
      </p:pic>
      <p:sp>
        <p:nvSpPr>
          <p:cNvPr id="138" name="Shape 138"/>
          <p:cNvSpPr/>
          <p:nvPr>
            <p:ph type="body" idx="1"/>
          </p:nvPr>
        </p:nvSpPr>
        <p:spPr>
          <a:xfrm>
            <a:off x="154521" y="1859339"/>
            <a:ext cx="8834957" cy="1569661"/>
          </a:xfrm>
          <a:prstGeom prst="rect">
            <a:avLst/>
          </a:prstGeom>
        </p:spPr>
        <p:txBody>
          <a:bodyPr lIns="0" tIns="0" rIns="0" bIns="0">
            <a:normAutofit fontScale="100000" lnSpcReduction="0"/>
          </a:bodyPr>
          <a:lstStyle>
            <a:lvl1pPr marL="0" indent="0" algn="ctr">
              <a:spcBef>
                <a:spcPts val="1100"/>
              </a:spcBef>
              <a:buSzTx/>
              <a:buNone/>
              <a:defRPr sz="4800"/>
            </a:lvl1pPr>
          </a:lstStyle>
          <a:p>
            <a:pPr lvl="0">
              <a:defRPr sz="1800">
                <a:effectLst/>
              </a:defRPr>
            </a:pPr>
            <a:r>
              <a:rPr sz="4800"/>
              <a:t>Understand the angry user’s mindset.</a:t>
            </a:r>
          </a:p>
        </p:txBody>
      </p:sp>
      <p:grpSp>
        <p:nvGrpSpPr>
          <p:cNvPr id="145" name="Group 145"/>
          <p:cNvGrpSpPr/>
          <p:nvPr/>
        </p:nvGrpSpPr>
        <p:grpSpPr>
          <a:xfrm>
            <a:off x="5296648" y="4111569"/>
            <a:ext cx="1599697" cy="981667"/>
            <a:chOff x="0" y="0"/>
            <a:chExt cx="1599696" cy="981665"/>
          </a:xfrm>
        </p:grpSpPr>
        <p:sp>
          <p:nvSpPr>
            <p:cNvPr id="139" name="Shape 139"/>
            <p:cNvSpPr/>
            <p:nvPr/>
          </p:nvSpPr>
          <p:spPr>
            <a:xfrm>
              <a:off x="150012" y="0"/>
              <a:ext cx="1449685" cy="667129"/>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BE0E3"/>
            </a:solidFill>
            <a:ln w="25400" cap="flat">
              <a:solidFill>
                <a:srgbClr val="88A3A6"/>
              </a:solidFill>
              <a:prstDash val="solid"/>
              <a:bevel/>
            </a:ln>
            <a:effectLst/>
          </p:spPr>
          <p:txBody>
            <a:bodyPr wrap="square" lIns="0" tIns="0" rIns="0" bIns="0" numCol="1" anchor="ctr">
              <a:noAutofit/>
            </a:bodyPr>
            <a:lstStyle/>
            <a:p>
              <a:pPr lvl="0" algn="ctr">
                <a:defRPr sz="2800">
                  <a:solidFill>
                    <a:srgbClr val="FF0000"/>
                  </a:solidFill>
                  <a:latin typeface="Arial Bold"/>
                  <a:ea typeface="Arial Bold"/>
                  <a:cs typeface="Arial Bold"/>
                  <a:sym typeface="Arial Bold"/>
                </a:defRPr>
              </a:pPr>
            </a:p>
          </p:txBody>
        </p:sp>
        <p:sp>
          <p:nvSpPr>
            <p:cNvPr id="140" name="Shape 140"/>
            <p:cNvSpPr/>
            <p:nvPr/>
          </p:nvSpPr>
          <p:spPr>
            <a:xfrm>
              <a:off x="288840" y="667139"/>
              <a:ext cx="110973" cy="1109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BBE0E3"/>
            </a:solidFill>
            <a:ln w="25400" cap="flat">
              <a:solidFill>
                <a:srgbClr val="88A3A6"/>
              </a:solidFill>
              <a:prstDash val="solid"/>
              <a:bevel/>
            </a:ln>
            <a:effectLst/>
          </p:spPr>
          <p:txBody>
            <a:bodyPr wrap="square" lIns="0" tIns="0" rIns="0" bIns="0" numCol="1" anchor="ctr">
              <a:noAutofit/>
            </a:bodyPr>
            <a:lstStyle/>
            <a:p>
              <a:pPr lvl="0" algn="ctr">
                <a:defRPr sz="2800">
                  <a:solidFill>
                    <a:srgbClr val="FF0000"/>
                  </a:solidFill>
                  <a:latin typeface="Arial Bold"/>
                  <a:ea typeface="Arial Bold"/>
                  <a:cs typeface="Arial Bold"/>
                  <a:sym typeface="Arial Bold"/>
                </a:defRPr>
              </a:pPr>
            </a:p>
          </p:txBody>
        </p:sp>
        <p:sp>
          <p:nvSpPr>
            <p:cNvPr id="141" name="Shape 141"/>
            <p:cNvSpPr/>
            <p:nvPr/>
          </p:nvSpPr>
          <p:spPr>
            <a:xfrm>
              <a:off x="129539" y="816891"/>
              <a:ext cx="73984" cy="739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BBE0E3"/>
            </a:solidFill>
            <a:ln w="25400" cap="flat">
              <a:solidFill>
                <a:srgbClr val="88A3A6"/>
              </a:solidFill>
              <a:prstDash val="solid"/>
              <a:bevel/>
            </a:ln>
            <a:effectLst/>
          </p:spPr>
          <p:txBody>
            <a:bodyPr wrap="square" lIns="0" tIns="0" rIns="0" bIns="0" numCol="1" anchor="ctr">
              <a:noAutofit/>
            </a:bodyPr>
            <a:lstStyle/>
            <a:p>
              <a:pPr lvl="0" algn="ctr">
                <a:defRPr sz="2800">
                  <a:solidFill>
                    <a:srgbClr val="FF0000"/>
                  </a:solidFill>
                  <a:latin typeface="Arial Bold"/>
                  <a:ea typeface="Arial Bold"/>
                  <a:cs typeface="Arial Bold"/>
                  <a:sym typeface="Arial Bold"/>
                </a:defRPr>
              </a:pPr>
            </a:p>
          </p:txBody>
        </p:sp>
        <p:sp>
          <p:nvSpPr>
            <p:cNvPr id="142" name="Shape 142"/>
            <p:cNvSpPr/>
            <p:nvPr/>
          </p:nvSpPr>
          <p:spPr>
            <a:xfrm>
              <a:off x="0" y="944675"/>
              <a:ext cx="36990" cy="369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BBE0E3"/>
            </a:solidFill>
            <a:ln w="25400" cap="flat">
              <a:solidFill>
                <a:srgbClr val="88A3A6"/>
              </a:solidFill>
              <a:prstDash val="solid"/>
              <a:bevel/>
            </a:ln>
            <a:effectLst/>
          </p:spPr>
          <p:txBody>
            <a:bodyPr wrap="square" lIns="0" tIns="0" rIns="0" bIns="0" numCol="1" anchor="ctr">
              <a:noAutofit/>
            </a:bodyPr>
            <a:lstStyle/>
            <a:p>
              <a:pPr lvl="0" algn="ctr">
                <a:defRPr sz="2800">
                  <a:solidFill>
                    <a:srgbClr val="FF0000"/>
                  </a:solidFill>
                  <a:latin typeface="Arial Bold"/>
                  <a:ea typeface="Arial Bold"/>
                  <a:cs typeface="Arial Bold"/>
                  <a:sym typeface="Arial Bold"/>
                </a:defRPr>
              </a:pPr>
            </a:p>
          </p:txBody>
        </p:sp>
        <p:sp>
          <p:nvSpPr>
            <p:cNvPr id="143" name="Shape 143"/>
            <p:cNvSpPr/>
            <p:nvPr/>
          </p:nvSpPr>
          <p:spPr>
            <a:xfrm>
              <a:off x="223624" y="33922"/>
              <a:ext cx="1328395" cy="56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88A3A6"/>
              </a:solidFill>
              <a:prstDash val="solid"/>
              <a:bevel/>
            </a:ln>
            <a:effectLst/>
          </p:spPr>
          <p:txBody>
            <a:bodyPr wrap="square" lIns="0" tIns="0" rIns="0" bIns="0" numCol="1" anchor="ctr">
              <a:noAutofit/>
            </a:bodyPr>
            <a:lstStyle/>
            <a:p>
              <a:pPr lvl="0" algn="ctr">
                <a:defRPr sz="2800">
                  <a:solidFill>
                    <a:srgbClr val="FF0000"/>
                  </a:solidFill>
                  <a:latin typeface="Arial Bold"/>
                  <a:ea typeface="Arial Bold"/>
                  <a:cs typeface="Arial Bold"/>
                  <a:sym typeface="Arial Bold"/>
                </a:defRPr>
              </a:pPr>
            </a:p>
          </p:txBody>
        </p:sp>
        <p:sp>
          <p:nvSpPr>
            <p:cNvPr id="144" name="Shape 144"/>
            <p:cNvSpPr/>
            <p:nvPr/>
          </p:nvSpPr>
          <p:spPr>
            <a:xfrm>
              <a:off x="350777" y="72235"/>
              <a:ext cx="945739" cy="4862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800">
                  <a:solidFill>
                    <a:srgbClr val="FF0000"/>
                  </a:solidFill>
                  <a:latin typeface="Arial Bold"/>
                  <a:ea typeface="Arial Bold"/>
                  <a:cs typeface="Arial Bold"/>
                  <a:sym typeface="Arial Bold"/>
                </a:defRPr>
              </a:lvl1pPr>
            </a:lstStyle>
            <a:p>
              <a:pPr lvl="0">
                <a:defRPr sz="1800">
                  <a:solidFill>
                    <a:srgbClr val="000000"/>
                  </a:solidFill>
                </a:defRPr>
              </a:pPr>
              <a:r>
                <a:rPr sz="2800">
                  <a:solidFill>
                    <a:srgbClr val="FF0000"/>
                  </a:solidFill>
                </a:rPr>
                <a:t>???</a:t>
              </a:r>
            </a:p>
          </p:txBody>
        </p:sp>
      </p:gr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mediacall" presetSubtype="0" presetID="1" grpId="1" fill="hold">
                                  <p:stCondLst>
                                    <p:cond delay="0"/>
                                  </p:stCondLst>
                                  <p:childTnLst>
                                    <p:cmd type="call" cmd="playFrom(0.0)">
                                      <p:cBhvr>
                                        <p:cTn id="6" dur="540" fill="hold"/>
                                        <p:tgtEl>
                                          <p:spTgt spid="137"/>
                                        </p:tgtEl>
                                      </p:cBhvr>
                                    </p:cmd>
                                  </p:childTnLst>
                                </p:cTn>
                              </p:par>
                            </p:childTnLst>
                          </p:cTn>
                        </p:par>
                        <p:par>
                          <p:cTn id="7" fill="hold">
                            <p:stCondLst>
                              <p:cond delay="540"/>
                            </p:stCondLst>
                            <p:childTnLst>
                              <p:par>
                                <p:cTn id="8" nodeType="afterEffect" presetClass="entr" presetSubtype="0" presetID="1" grpId="2" fill="hold">
                                  <p:stCondLst>
                                    <p:cond delay="0"/>
                                  </p:stCondLst>
                                  <p:iterate type="lt" backwards="0">
                                    <p:tmAbs val="100"/>
                                  </p:iterate>
                                  <p:childTnLst>
                                    <p:set>
                                      <p:cBhvr>
                                        <p:cTn id="9" fill="hold"/>
                                        <p:tgtEl>
                                          <p:spTgt spid="138">
                                            <p:bg/>
                                          </p:spTgt>
                                        </p:tgtEl>
                                        <p:attrNameLst>
                                          <p:attrName>style.visibility</p:attrName>
                                        </p:attrNameLst>
                                      </p:cBhvr>
                                      <p:to>
                                        <p:strVal val="visible"/>
                                      </p:to>
                                    </p:set>
                                  </p:childTnLst>
                                </p:cTn>
                              </p:par>
                              <p:par>
                                <p:cTn id="10" presetClass="entr" presetSubtype="0" presetID="1" grpId="2" fill="hold">
                                  <p:stCondLst>
                                    <p:cond delay="0"/>
                                  </p:stCondLst>
                                  <p:iterate type="lt" backwards="0">
                                    <p:tmAbs val="100"/>
                                  </p:iterate>
                                  <p:childTnLst>
                                    <p:set>
                                      <p:cBhvr>
                                        <p:cTn id="11" fill="hold"/>
                                        <p:tgtEl>
                                          <p:spTgt spid="138">
                                            <p:txEl>
                                              <p:pRg st="0" end="0"/>
                                            </p:txEl>
                                          </p:spTgt>
                                        </p:tgtEl>
                                        <p:attrNameLst>
                                          <p:attrName>style.visibility</p:attrName>
                                        </p:attrNameLst>
                                      </p:cBhvr>
                                      <p:to>
                                        <p:strVal val="visible"/>
                                      </p:to>
                                    </p:set>
                                  </p:childTnLst>
                                </p:cTn>
                              </p:par>
                            </p:childTnLst>
                          </p:cTn>
                        </p:par>
                        <p:par>
                          <p:cTn id="12" fill="hold">
                            <p:stCondLst>
                              <p:cond delay="540"/>
                            </p:stCondLst>
                            <p:childTnLst>
                              <p:par>
                                <p:cTn id="13" nodeType="afterEffect" presetClass="entr" presetSubtype="32" presetID="23" grpId="1" fill="hold">
                                  <p:stCondLst>
                                    <p:cond delay="0"/>
                                  </p:stCondLst>
                                  <p:iterate type="el" backwards="0">
                                    <p:tmAbs val="0"/>
                                  </p:iterate>
                                  <p:childTnLst>
                                    <p:set>
                                      <p:cBhvr>
                                        <p:cTn id="14" fill="hold"/>
                                        <p:tgtEl>
                                          <p:spTgt spid="137"/>
                                        </p:tgtEl>
                                        <p:attrNameLst>
                                          <p:attrName>style.visibility</p:attrName>
                                        </p:attrNameLst>
                                      </p:cBhvr>
                                      <p:to>
                                        <p:strVal val="visible"/>
                                      </p:to>
                                    </p:set>
                                    <p:anim calcmode="lin" valueType="num">
                                      <p:cBhvr>
                                        <p:cTn id="15" dur="500" fill="hold"/>
                                        <p:tgtEl>
                                          <p:spTgt spid="137"/>
                                        </p:tgtEl>
                                        <p:attrNameLst>
                                          <p:attrName>ppt_w</p:attrName>
                                        </p:attrNameLst>
                                      </p:cBhvr>
                                      <p:tavLst>
                                        <p:tav tm="0">
                                          <p:val>
                                            <p:fltVal val="0"/>
                                          </p:val>
                                        </p:tav>
                                        <p:tav tm="100000">
                                          <p:val>
                                            <p:strVal val="#ppt_w"/>
                                          </p:val>
                                        </p:tav>
                                      </p:tavLst>
                                    </p:anim>
                                    <p:anim calcmode="lin" valueType="num">
                                      <p:cBhvr>
                                        <p:cTn id="16" dur="500" fill="hold"/>
                                        <p:tgtEl>
                                          <p:spTgt spid="137"/>
                                        </p:tgtEl>
                                        <p:attrNameLst>
                                          <p:attrName>ppt_h</p:attrName>
                                        </p:attrNameLst>
                                      </p:cBhvr>
                                      <p:tavLst>
                                        <p:tav tm="0">
                                          <p:val>
                                            <p:fltVal val="0"/>
                                          </p:val>
                                        </p:tav>
                                        <p:tav tm="100000">
                                          <p:val>
                                            <p:strVal val="#ppt_h"/>
                                          </p:val>
                                        </p:tav>
                                      </p:tavLst>
                                    </p:anim>
                                  </p:childTnLst>
                                </p:cTn>
                              </p:par>
                            </p:childTnLst>
                          </p:cTn>
                        </p:par>
                        <p:par>
                          <p:cTn id="17" fill="hold">
                            <p:stCondLst>
                              <p:cond delay="1040"/>
                            </p:stCondLst>
                            <p:childTnLst>
                              <p:par>
                                <p:cTn id="18" nodeType="afterEffect" presetClass="entr" presetSubtype="0" presetID="10" grpId="3" fill="hold">
                                  <p:stCondLst>
                                    <p:cond delay="0"/>
                                  </p:stCondLst>
                                  <p:iterate type="el" backwards="0">
                                    <p:tmAbs val="0"/>
                                  </p:iterate>
                                  <p:childTnLst>
                                    <p:set>
                                      <p:cBhvr>
                                        <p:cTn id="19" fill="hold"/>
                                        <p:tgtEl>
                                          <p:spTgt spid="145"/>
                                        </p:tgtEl>
                                        <p:attrNameLst>
                                          <p:attrName>style.visibility</p:attrName>
                                        </p:attrNameLst>
                                      </p:cBhvr>
                                      <p:to>
                                        <p:strVal val="visible"/>
                                      </p:to>
                                    </p:set>
                                    <p:animEffect filter="fade" transition="in">
                                      <p:cBhvr>
                                        <p:cTn id="20" dur="250"/>
                                        <p:tgtEl>
                                          <p:spTgt spid="145"/>
                                        </p:tgtEl>
                                      </p:cBhvr>
                                    </p:animEffec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21" fill="hold" display="0">
                  <p:stCondLst>
                    <p:cond delay="indefinite"/>
                  </p:stCondLst>
                </p:cTn>
                <p:tgtEl>
                  <p:spTgt spid="137"/>
                </p:tgtEl>
              </p:cMediaNode>
            </p:video>
          </p:childTnLst>
        </p:cTn>
      </p:par>
    </p:tnLst>
    <p:bldLst>
      <p:bldP build="p" bldLvl="5" animBg="1" rev="0" advAuto="0" spid="138" grpId="2"/>
      <p:bldP build="whole" bldLvl="1" animBg="1" rev="0" advAuto="0" spid="137" grpId="1"/>
      <p:bldP build="whole" bldLvl="1" animBg="1" rev="0" advAuto="0" spid="145" grpId="3"/>
    </p:bldLst>
  </p:timing>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pic>
        <p:nvPicPr>
          <p:cNvPr id="149" name="image4.jpg" descr="http://www.oakridgenow.com/wp-content/uploads/2011/01/spanking.jpg"/>
          <p:cNvPicPr/>
          <p:nvPr/>
        </p:nvPicPr>
        <p:blipFill>
          <a:blip r:embed="rId4">
            <a:extLst/>
          </a:blip>
          <a:stretch>
            <a:fillRect/>
          </a:stretch>
        </p:blipFill>
        <p:spPr>
          <a:xfrm>
            <a:off x="4879240" y="3135375"/>
            <a:ext cx="3955716" cy="2637131"/>
          </a:xfrm>
          <a:prstGeom prst="rect">
            <a:avLst/>
          </a:prstGeom>
          <a:ln w="12700">
            <a:miter lim="400000"/>
          </a:ln>
        </p:spPr>
      </p:pic>
      <p:sp>
        <p:nvSpPr>
          <p:cNvPr id="150" name="Shape 150"/>
          <p:cNvSpPr/>
          <p:nvPr>
            <p:ph type="body" idx="1"/>
          </p:nvPr>
        </p:nvSpPr>
        <p:spPr>
          <a:xfrm>
            <a:off x="232234" y="1355129"/>
            <a:ext cx="4339768" cy="1569661"/>
          </a:xfrm>
          <a:prstGeom prst="rect">
            <a:avLst/>
          </a:prstGeom>
        </p:spPr>
        <p:txBody>
          <a:bodyPr lIns="0" tIns="0" rIns="0" bIns="0">
            <a:normAutofit fontScale="100000" lnSpcReduction="0"/>
          </a:bodyPr>
          <a:lstStyle>
            <a:lvl1pPr marL="457200" indent="-457200">
              <a:spcBef>
                <a:spcPts val="0"/>
              </a:spcBef>
              <a:buSzTx/>
              <a:buNone/>
              <a:defRPr sz="2400"/>
            </a:lvl1pPr>
          </a:lstStyle>
          <a:p>
            <a:pPr lvl="0">
              <a:defRPr sz="1800">
                <a:effectLst/>
              </a:defRPr>
            </a:pPr>
            <a:r>
              <a:rPr sz="2400"/>
              <a:t>1.	User is frustrated, but still looking for a solution. They just want their problem fixed.</a:t>
            </a:r>
          </a:p>
        </p:txBody>
      </p:sp>
      <p:sp>
        <p:nvSpPr>
          <p:cNvPr id="151" name="Shape 151"/>
          <p:cNvSpPr/>
          <p:nvPr>
            <p:ph type="title"/>
          </p:nvPr>
        </p:nvSpPr>
        <p:spPr>
          <a:xfrm>
            <a:off x="457200" y="327025"/>
            <a:ext cx="8229600" cy="701675"/>
          </a:xfrm>
          <a:prstGeom prst="rect">
            <a:avLst/>
          </a:prstGeom>
        </p:spPr>
        <p:txBody>
          <a:bodyPr lIns="0" tIns="0" rIns="0" bIns="0">
            <a:normAutofit fontScale="100000" lnSpcReduction="0"/>
          </a:bodyPr>
          <a:lstStyle/>
          <a:p>
            <a:pPr lvl="0">
              <a:defRPr sz="1800">
                <a:effectLst/>
              </a:defRPr>
            </a:pPr>
            <a:r>
              <a:rPr sz="4000"/>
              <a:t>Two levels of angry users</a:t>
            </a:r>
          </a:p>
        </p:txBody>
      </p:sp>
      <p:sp>
        <p:nvSpPr>
          <p:cNvPr id="152" name="Shape 152"/>
          <p:cNvSpPr/>
          <p:nvPr/>
        </p:nvSpPr>
        <p:spPr>
          <a:xfrm>
            <a:off x="4764025" y="1355129"/>
            <a:ext cx="4114799" cy="114827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marL="457200" indent="-457200">
              <a:defRPr sz="2400">
                <a:latin typeface="Arial Bold"/>
                <a:ea typeface="Arial Bold"/>
                <a:cs typeface="Arial Bold"/>
                <a:sym typeface="Arial Bold"/>
              </a:defRPr>
            </a:lvl1pPr>
          </a:lstStyle>
          <a:p>
            <a:pPr lvl="0">
              <a:defRPr sz="1800"/>
            </a:pPr>
            <a:r>
              <a:rPr sz="2400"/>
              <a:t>2.	User is beyond wanting a solution. Now they want someone to blame.</a:t>
            </a:r>
          </a:p>
        </p:txBody>
      </p:sp>
      <p:pic>
        <p:nvPicPr>
          <p:cNvPr id="153" name="image5.png" descr="http://windows7supportnow.com/wp-content/uploads/2011/08/Windows-7-support-3.bmp"/>
          <p:cNvPicPr/>
          <p:nvPr/>
        </p:nvPicPr>
        <p:blipFill>
          <a:blip r:embed="rId5">
            <a:extLst/>
          </a:blip>
          <a:stretch>
            <a:fillRect/>
          </a:stretch>
        </p:blipFill>
        <p:spPr>
          <a:xfrm>
            <a:off x="731500" y="3198570"/>
            <a:ext cx="2971801" cy="3048002"/>
          </a:xfrm>
          <a:prstGeom prst="rect">
            <a:avLst/>
          </a:prstGeom>
          <a:ln w="12700">
            <a:miter lim="400000"/>
          </a:ln>
        </p:spPr>
      </p:pic>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lt" backwards="0">
                                    <p:tmAbs val="100"/>
                                  </p:iterate>
                                  <p:childTnLst>
                                    <p:set>
                                      <p:cBhvr>
                                        <p:cTn id="6" fill="hold"/>
                                        <p:tgtEl>
                                          <p:spTgt spid="150">
                                            <p:bg/>
                                          </p:spTgt>
                                        </p:tgtEl>
                                        <p:attrNameLst>
                                          <p:attrName>style.visibility</p:attrName>
                                        </p:attrNameLst>
                                      </p:cBhvr>
                                      <p:to>
                                        <p:strVal val="visible"/>
                                      </p:to>
                                    </p:set>
                                  </p:childTnLst>
                                </p:cTn>
                              </p:par>
                              <p:par>
                                <p:cTn id="7" presetClass="entr" presetSubtype="0" presetID="1" grpId="1" fill="hold">
                                  <p:stCondLst>
                                    <p:cond delay="0"/>
                                  </p:stCondLst>
                                  <p:iterate type="lt" backwards="0">
                                    <p:tmAbs val="100"/>
                                  </p:iterate>
                                  <p:childTnLst>
                                    <p:set>
                                      <p:cBhvr>
                                        <p:cTn id="8" fill="hold"/>
                                        <p:tgtEl>
                                          <p:spTgt spid="150">
                                            <p:txEl>
                                              <p:pRg st="0" end="0"/>
                                            </p:txEl>
                                          </p:spTgt>
                                        </p:tgtEl>
                                        <p:attrNameLst>
                                          <p:attrName>style.visibility</p:attrName>
                                        </p:attrNameLst>
                                      </p:cBhvr>
                                      <p:to>
                                        <p:strVal val="visible"/>
                                      </p:to>
                                    </p:set>
                                  </p:childTnLst>
                                </p:cTn>
                              </p:par>
                            </p:childTnLst>
                          </p:cTn>
                        </p:par>
                        <p:par>
                          <p:cTn id="9" fill="hold">
                            <p:stCondLst>
                              <p:cond delay="0"/>
                            </p:stCondLst>
                            <p:childTnLst>
                              <p:par>
                                <p:cTn id="10" nodeType="afterEffect" presetClass="entr" presetSubtype="32" presetID="23" grpId="2" fill="hold">
                                  <p:stCondLst>
                                    <p:cond delay="0"/>
                                  </p:stCondLst>
                                  <p:iterate type="el" backwards="0">
                                    <p:tmAbs val="0"/>
                                  </p:iterate>
                                  <p:childTnLst>
                                    <p:set>
                                      <p:cBhvr>
                                        <p:cTn id="11" fill="hold"/>
                                        <p:tgtEl>
                                          <p:spTgt spid="153"/>
                                        </p:tgtEl>
                                        <p:attrNameLst>
                                          <p:attrName>style.visibility</p:attrName>
                                        </p:attrNameLst>
                                      </p:cBhvr>
                                      <p:to>
                                        <p:strVal val="visible"/>
                                      </p:to>
                                    </p:set>
                                    <p:anim calcmode="lin" valueType="num">
                                      <p:cBhvr>
                                        <p:cTn id="12" dur="500" fill="hold"/>
                                        <p:tgtEl>
                                          <p:spTgt spid="153"/>
                                        </p:tgtEl>
                                        <p:attrNameLst>
                                          <p:attrName>ppt_w</p:attrName>
                                        </p:attrNameLst>
                                      </p:cBhvr>
                                      <p:tavLst>
                                        <p:tav tm="0">
                                          <p:val>
                                            <p:fltVal val="0"/>
                                          </p:val>
                                        </p:tav>
                                        <p:tav tm="100000">
                                          <p:val>
                                            <p:strVal val="#ppt_w"/>
                                          </p:val>
                                        </p:tav>
                                      </p:tavLst>
                                    </p:anim>
                                    <p:anim calcmode="lin" valueType="num">
                                      <p:cBhvr>
                                        <p:cTn id="13" dur="500" fill="hold"/>
                                        <p:tgtEl>
                                          <p:spTgt spid="153"/>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nodeType="clickEffect" presetClass="entr" presetSubtype="0" presetID="1" grpId="3" fill="hold">
                                  <p:stCondLst>
                                    <p:cond delay="0"/>
                                  </p:stCondLst>
                                  <p:iterate type="lt" backwards="0">
                                    <p:tmAbs val="100"/>
                                  </p:iterate>
                                  <p:childTnLst>
                                    <p:set>
                                      <p:cBhvr>
                                        <p:cTn id="17" fill="hold"/>
                                        <p:tgtEl>
                                          <p:spTgt spid="152">
                                            <p:bg/>
                                          </p:spTgt>
                                        </p:tgtEl>
                                        <p:attrNameLst>
                                          <p:attrName>style.visibility</p:attrName>
                                        </p:attrNameLst>
                                      </p:cBhvr>
                                      <p:to>
                                        <p:strVal val="visible"/>
                                      </p:to>
                                    </p:set>
                                  </p:childTnLst>
                                </p:cTn>
                              </p:par>
                              <p:par>
                                <p:cTn id="18" presetClass="entr" presetSubtype="0" presetID="1" grpId="3" fill="hold">
                                  <p:stCondLst>
                                    <p:cond delay="0"/>
                                  </p:stCondLst>
                                  <p:iterate type="lt" backwards="0">
                                    <p:tmAbs val="100"/>
                                  </p:iterate>
                                  <p:childTnLst>
                                    <p:set>
                                      <p:cBhvr>
                                        <p:cTn id="19" fill="hold"/>
                                        <p:tgtEl>
                                          <p:spTgt spid="152">
                                            <p:txEl>
                                              <p:pRg st="0" end="0"/>
                                            </p:txEl>
                                          </p:spTgt>
                                        </p:tgtEl>
                                        <p:attrNameLst>
                                          <p:attrName>style.visibility</p:attrName>
                                        </p:attrNameLst>
                                      </p:cBhvr>
                                      <p:to>
                                        <p:strVal val="visible"/>
                                      </p:to>
                                    </p:set>
                                  </p:childTnLst>
                                </p:cTn>
                              </p:par>
                            </p:childTnLst>
                          </p:cTn>
                        </p:par>
                        <p:par>
                          <p:cTn id="20" fill="hold">
                            <p:stCondLst>
                              <p:cond delay="0"/>
                            </p:stCondLst>
                            <p:childTnLst>
                              <p:par>
                                <p:cTn id="21" nodeType="afterEffect" presetClass="entr" presetSubtype="32" presetID="23" grpId="4" fill="hold">
                                  <p:stCondLst>
                                    <p:cond delay="0"/>
                                  </p:stCondLst>
                                  <p:iterate type="el" backwards="0">
                                    <p:tmAbs val="0"/>
                                  </p:iterate>
                                  <p:childTnLst>
                                    <p:set>
                                      <p:cBhvr>
                                        <p:cTn id="22" fill="hold"/>
                                        <p:tgtEl>
                                          <p:spTgt spid="149"/>
                                        </p:tgtEl>
                                        <p:attrNameLst>
                                          <p:attrName>style.visibility</p:attrName>
                                        </p:attrNameLst>
                                      </p:cBhvr>
                                      <p:to>
                                        <p:strVal val="visible"/>
                                      </p:to>
                                    </p:set>
                                    <p:anim calcmode="lin" valueType="num">
                                      <p:cBhvr>
                                        <p:cTn id="23" dur="500" fill="hold"/>
                                        <p:tgtEl>
                                          <p:spTgt spid="149"/>
                                        </p:tgtEl>
                                        <p:attrNameLst>
                                          <p:attrName>ppt_w</p:attrName>
                                        </p:attrNameLst>
                                      </p:cBhvr>
                                      <p:tavLst>
                                        <p:tav tm="0">
                                          <p:val>
                                            <p:fltVal val="0"/>
                                          </p:val>
                                        </p:tav>
                                        <p:tav tm="100000">
                                          <p:val>
                                            <p:strVal val="#ppt_w"/>
                                          </p:val>
                                        </p:tav>
                                      </p:tavLst>
                                    </p:anim>
                                    <p:anim calcmode="lin" valueType="num">
                                      <p:cBhvr>
                                        <p:cTn id="24" dur="500" fill="hold"/>
                                        <p:tgtEl>
                                          <p:spTgt spid="1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50" grpId="1"/>
      <p:bldP build="whole" bldLvl="1" animBg="1" rev="0" advAuto="0" spid="153" grpId="2"/>
      <p:bldP build="p" bldLvl="5" animBg="1" rev="0" advAuto="0" spid="152" grpId="3"/>
      <p:bldP build="whole" bldLvl="1" animBg="1" rev="0" advAuto="0" spid="149" grpId="4"/>
    </p:bldLst>
  </p:timing>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157" name="Shape 157"/>
          <p:cNvSpPr/>
          <p:nvPr>
            <p:ph type="body" idx="1"/>
          </p:nvPr>
        </p:nvSpPr>
        <p:spPr>
          <a:xfrm>
            <a:off x="0" y="2167115"/>
            <a:ext cx="9144000" cy="1261885"/>
          </a:xfrm>
          <a:prstGeom prst="rect">
            <a:avLst/>
          </a:prstGeom>
        </p:spPr>
        <p:txBody>
          <a:bodyPr lIns="0" tIns="0" rIns="0" bIns="0">
            <a:normAutofit fontScale="100000" lnSpcReduction="0"/>
          </a:bodyPr>
          <a:lstStyle/>
          <a:p>
            <a:pPr lvl="0" marL="0" indent="0" algn="ctr">
              <a:spcBef>
                <a:spcPts val="900"/>
              </a:spcBef>
              <a:buSzTx/>
              <a:buNone/>
              <a:defRPr sz="1800">
                <a:effectLst/>
              </a:defRPr>
            </a:pPr>
            <a:r>
              <a:rPr sz="3800"/>
              <a:t>This user sees </a:t>
            </a:r>
            <a:r>
              <a:rPr b="1" i="1" sz="3800">
                <a:latin typeface="Arial"/>
                <a:ea typeface="Arial"/>
                <a:cs typeface="Arial"/>
                <a:sym typeface="Arial"/>
              </a:rPr>
              <a:t>us </a:t>
            </a:r>
            <a:r>
              <a:rPr sz="3800"/>
              <a:t>as the enemy. </a:t>
            </a:r>
            <a:r>
              <a:rPr b="1" i="1" sz="3800">
                <a:latin typeface="Arial"/>
                <a:ea typeface="Arial"/>
                <a:cs typeface="Arial"/>
                <a:sym typeface="Arial"/>
              </a:rPr>
              <a:t>We </a:t>
            </a:r>
            <a:r>
              <a:rPr sz="3800"/>
              <a:t>are the source of their problems.</a:t>
            </a:r>
          </a:p>
        </p:txBody>
      </p:sp>
      <p:pic>
        <p:nvPicPr>
          <p:cNvPr id="158" name="angry panda.gif"/>
          <p:cNvPicPr/>
          <p:nvPr>
            <a:videoFile r:link="rId4"/>
            <p:extLst>
              <p:ext uri="{DAA4B4D4-6D71-4841-9C94-3DE7FCFB9230}">
                <p14:media xmlns:p14="http://schemas.microsoft.com/office/powerpoint/2010/main" r:embed="rId5"/>
              </p:ext>
            </p:extLst>
          </p:nvPr>
        </p:nvPicPr>
        <p:blipFill>
          <a:blip r:embed="rId6">
            <a:extLst/>
          </a:blip>
          <a:stretch>
            <a:fillRect/>
          </a:stretch>
        </p:blipFill>
        <p:spPr>
          <a:xfrm>
            <a:off x="2526869" y="3707248"/>
            <a:ext cx="4090260" cy="2838542"/>
          </a:xfrm>
          <a:prstGeom prst="rect">
            <a:avLst/>
          </a:prstGeom>
        </p:spPr>
      </p:pic>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mediacall" presetSubtype="0" presetID="1" grpId="1" fill="hold">
                                  <p:stCondLst>
                                    <p:cond delay="0"/>
                                  </p:stCondLst>
                                  <p:childTnLst>
                                    <p:cmd type="call" cmd="playFrom(0.0)">
                                      <p:cBhvr>
                                        <p:cTn id="6" dur="4200" fill="hold"/>
                                        <p:tgtEl>
                                          <p:spTgt spid="158"/>
                                        </p:tgtEl>
                                      </p:cBhvr>
                                    </p:cmd>
                                  </p:childTnLst>
                                </p:cTn>
                              </p:par>
                            </p:childTnLst>
                          </p:cTn>
                        </p:par>
                        <p:par>
                          <p:cTn id="7" fill="hold">
                            <p:stCondLst>
                              <p:cond delay="4200"/>
                            </p:stCondLst>
                            <p:childTnLst>
                              <p:par>
                                <p:cTn id="8" nodeType="afterEffect" presetClass="entr" presetSubtype="0" presetID="1" grpId="2" fill="hold">
                                  <p:stCondLst>
                                    <p:cond delay="0"/>
                                  </p:stCondLst>
                                  <p:iterate type="lt" backwards="0">
                                    <p:tmAbs val="100"/>
                                  </p:iterate>
                                  <p:childTnLst>
                                    <p:set>
                                      <p:cBhvr>
                                        <p:cTn id="9" fill="hold"/>
                                        <p:tgtEl>
                                          <p:spTgt spid="157">
                                            <p:bg/>
                                          </p:spTgt>
                                        </p:tgtEl>
                                        <p:attrNameLst>
                                          <p:attrName>style.visibility</p:attrName>
                                        </p:attrNameLst>
                                      </p:cBhvr>
                                      <p:to>
                                        <p:strVal val="visible"/>
                                      </p:to>
                                    </p:set>
                                  </p:childTnLst>
                                </p:cTn>
                              </p:par>
                              <p:par>
                                <p:cTn id="10" presetClass="entr" presetSubtype="0" presetID="1" grpId="2" fill="hold">
                                  <p:stCondLst>
                                    <p:cond delay="0"/>
                                  </p:stCondLst>
                                  <p:iterate type="lt" backwards="0">
                                    <p:tmAbs val="100"/>
                                  </p:iterate>
                                  <p:childTnLst>
                                    <p:set>
                                      <p:cBhvr>
                                        <p:cTn id="11" fill="hold"/>
                                        <p:tgtEl>
                                          <p:spTgt spid="157">
                                            <p:txEl>
                                              <p:pRg st="0" end="0"/>
                                            </p:txEl>
                                          </p:spTgt>
                                        </p:tgtEl>
                                        <p:attrNameLst>
                                          <p:attrName>style.visibility</p:attrName>
                                        </p:attrNameLst>
                                      </p:cBhvr>
                                      <p:to>
                                        <p:strVal val="visible"/>
                                      </p:to>
                                    </p:set>
                                  </p:childTnLst>
                                </p:cTn>
                              </p:par>
                            </p:childTnLst>
                          </p:cTn>
                        </p:par>
                        <p:par>
                          <p:cTn id="12" fill="hold">
                            <p:stCondLst>
                              <p:cond delay="4200"/>
                            </p:stCondLst>
                            <p:childTnLst>
                              <p:par>
                                <p:cTn id="13" nodeType="afterEffect" presetClass="entr" presetSubtype="32" presetID="23" grpId="1" fill="hold">
                                  <p:stCondLst>
                                    <p:cond delay="0"/>
                                  </p:stCondLst>
                                  <p:iterate type="el" backwards="0">
                                    <p:tmAbs val="0"/>
                                  </p:iterate>
                                  <p:childTnLst>
                                    <p:set>
                                      <p:cBhvr>
                                        <p:cTn id="14" fill="hold"/>
                                        <p:tgtEl>
                                          <p:spTgt spid="158"/>
                                        </p:tgtEl>
                                        <p:attrNameLst>
                                          <p:attrName>style.visibility</p:attrName>
                                        </p:attrNameLst>
                                      </p:cBhvr>
                                      <p:to>
                                        <p:strVal val="visible"/>
                                      </p:to>
                                    </p:set>
                                    <p:anim calcmode="lin" valueType="num">
                                      <p:cBhvr>
                                        <p:cTn id="15" dur="500" fill="hold"/>
                                        <p:tgtEl>
                                          <p:spTgt spid="158"/>
                                        </p:tgtEl>
                                        <p:attrNameLst>
                                          <p:attrName>ppt_w</p:attrName>
                                        </p:attrNameLst>
                                      </p:cBhvr>
                                      <p:tavLst>
                                        <p:tav tm="0">
                                          <p:val>
                                            <p:fltVal val="0"/>
                                          </p:val>
                                        </p:tav>
                                        <p:tav tm="100000">
                                          <p:val>
                                            <p:strVal val="#ppt_w"/>
                                          </p:val>
                                        </p:tav>
                                      </p:tavLst>
                                    </p:anim>
                                    <p:anim calcmode="lin" valueType="num">
                                      <p:cBhvr>
                                        <p:cTn id="16" dur="500" fill="hold"/>
                                        <p:tgtEl>
                                          <p:spTgt spid="1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7" fill="hold" display="0">
                  <p:stCondLst>
                    <p:cond delay="indefinite"/>
                  </p:stCondLst>
                </p:cTn>
                <p:tgtEl>
                  <p:spTgt spid="158"/>
                </p:tgtEl>
              </p:cMediaNode>
            </p:video>
          </p:childTnLst>
        </p:cTn>
      </p:par>
    </p:tnLst>
    <p:bldLst>
      <p:bldP build="whole" bldLvl="1" animBg="1" rev="0" advAuto="0" spid="158" grpId="1"/>
      <p:bldP build="p" bldLvl="1" animBg="1" rev="0" advAuto="0" spid="157" grpId="2"/>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64" name="Group 164"/>
          <p:cNvGrpSpPr/>
          <p:nvPr/>
        </p:nvGrpSpPr>
        <p:grpSpPr>
          <a:xfrm>
            <a:off x="4572000" y="1931204"/>
            <a:ext cx="4109335" cy="2995592"/>
            <a:chOff x="0" y="0"/>
            <a:chExt cx="4109334" cy="2995590"/>
          </a:xfrm>
        </p:grpSpPr>
        <p:sp>
          <p:nvSpPr>
            <p:cNvPr id="162" name="Shape 162"/>
            <p:cNvSpPr/>
            <p:nvPr/>
          </p:nvSpPr>
          <p:spPr>
            <a:xfrm flipH="1">
              <a:off x="0" y="0"/>
              <a:ext cx="4109335" cy="2995591"/>
            </a:xfrm>
            <a:prstGeom prst="rightArrow">
              <a:avLst>
                <a:gd name="adj1" fmla="val 50000"/>
                <a:gd name="adj2" fmla="val 50000"/>
              </a:avLst>
            </a:prstGeom>
            <a:solidFill>
              <a:srgbClr val="FF0000"/>
            </a:solidFill>
            <a:ln w="38100" cap="flat">
              <a:solidFill>
                <a:srgbClr val="000000"/>
              </a:solidFill>
              <a:prstDash val="solid"/>
              <a:bevel/>
            </a:ln>
            <a:effectLst/>
          </p:spPr>
          <p:txBody>
            <a:bodyPr wrap="square" lIns="0" tIns="0" rIns="0" bIns="0" numCol="1" anchor="ctr">
              <a:noAutofit/>
            </a:bodyPr>
            <a:lstStyle/>
            <a:p>
              <a:pPr lvl="0" algn="ctr">
                <a:defRPr sz="2800">
                  <a:latin typeface="Arial Bold"/>
                  <a:ea typeface="Arial Bold"/>
                  <a:cs typeface="Arial Bold"/>
                  <a:sym typeface="Arial Bold"/>
                </a:defRPr>
              </a:pPr>
            </a:p>
          </p:txBody>
        </p:sp>
        <p:sp>
          <p:nvSpPr>
            <p:cNvPr id="163" name="Shape 163"/>
            <p:cNvSpPr/>
            <p:nvPr/>
          </p:nvSpPr>
          <p:spPr>
            <a:xfrm>
              <a:off x="748896" y="848292"/>
              <a:ext cx="3360439" cy="12990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800">
                  <a:latin typeface="Arial Bold"/>
                  <a:ea typeface="Arial Bold"/>
                  <a:cs typeface="Arial Bold"/>
                  <a:sym typeface="Arial Bold"/>
                </a:defRPr>
              </a:lvl1pPr>
            </a:lstStyle>
            <a:p>
              <a:pPr lvl="0">
                <a:defRPr sz="1800"/>
              </a:pPr>
              <a:r>
                <a:rPr sz="2800"/>
                <a:t>The user thinks we’re unable or unwilling to help.</a:t>
              </a:r>
            </a:p>
          </p:txBody>
        </p:sp>
      </p:grpSp>
      <p:grpSp>
        <p:nvGrpSpPr>
          <p:cNvPr id="167" name="Group 167"/>
          <p:cNvGrpSpPr/>
          <p:nvPr/>
        </p:nvGrpSpPr>
        <p:grpSpPr>
          <a:xfrm>
            <a:off x="462664" y="1931204"/>
            <a:ext cx="4109336" cy="2995592"/>
            <a:chOff x="0" y="0"/>
            <a:chExt cx="4109334" cy="2995590"/>
          </a:xfrm>
        </p:grpSpPr>
        <p:sp>
          <p:nvSpPr>
            <p:cNvPr id="165" name="Shape 165"/>
            <p:cNvSpPr/>
            <p:nvPr/>
          </p:nvSpPr>
          <p:spPr>
            <a:xfrm>
              <a:off x="0" y="0"/>
              <a:ext cx="4109335" cy="2995591"/>
            </a:xfrm>
            <a:prstGeom prst="rightArrow">
              <a:avLst>
                <a:gd name="adj1" fmla="val 50000"/>
                <a:gd name="adj2" fmla="val 50000"/>
              </a:avLst>
            </a:prstGeom>
            <a:solidFill>
              <a:srgbClr val="CCFF66"/>
            </a:solidFill>
            <a:ln w="38100" cap="flat">
              <a:solidFill>
                <a:srgbClr val="000000"/>
              </a:solidFill>
              <a:prstDash val="solid"/>
              <a:bevel/>
            </a:ln>
            <a:effectLst/>
          </p:spPr>
          <p:txBody>
            <a:bodyPr wrap="square" lIns="0" tIns="0" rIns="0" bIns="0" numCol="1" anchor="ctr">
              <a:noAutofit/>
            </a:bodyPr>
            <a:lstStyle/>
            <a:p>
              <a:pPr lvl="0" algn="ctr">
                <a:defRPr sz="2800">
                  <a:latin typeface="Arial Bold"/>
                  <a:ea typeface="Arial Bold"/>
                  <a:cs typeface="Arial Bold"/>
                  <a:sym typeface="Arial Bold"/>
                </a:defRPr>
              </a:pPr>
            </a:p>
          </p:txBody>
        </p:sp>
        <p:sp>
          <p:nvSpPr>
            <p:cNvPr id="166" name="Shape 166"/>
            <p:cNvSpPr/>
            <p:nvPr/>
          </p:nvSpPr>
          <p:spPr>
            <a:xfrm>
              <a:off x="-1" y="1051492"/>
              <a:ext cx="3360439" cy="8926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800">
                  <a:latin typeface="Arial Bold"/>
                  <a:ea typeface="Arial Bold"/>
                  <a:cs typeface="Arial Bold"/>
                  <a:sym typeface="Arial Bold"/>
                </a:defRPr>
              </a:lvl1pPr>
            </a:lstStyle>
            <a:p>
              <a:pPr lvl="0">
                <a:defRPr sz="1800"/>
              </a:pPr>
              <a:r>
                <a:rPr sz="2800"/>
                <a:t>We’re trying to help the user.</a:t>
              </a:r>
            </a:p>
          </p:txBody>
        </p:sp>
      </p:grpSp>
      <p:pic>
        <p:nvPicPr>
          <p:cNvPr id="168" name="image7.png" descr="http://th05.deviantart.net/fs70/200H/f/2012/174/8/f/misc_fire_explosion_element_png_by_dbszabo1-d54jed4.png"/>
          <p:cNvPicPr/>
          <p:nvPr/>
        </p:nvPicPr>
        <p:blipFill>
          <a:blip r:embed="rId3">
            <a:extLst/>
          </a:blip>
          <a:srcRect l="0" t="6010" r="0" b="4585"/>
          <a:stretch>
            <a:fillRect/>
          </a:stretch>
        </p:blipFill>
        <p:spPr>
          <a:xfrm>
            <a:off x="1893772" y="-1"/>
            <a:ext cx="5356456" cy="5875966"/>
          </a:xfrm>
          <a:prstGeom prst="rect">
            <a:avLst/>
          </a:prstGeom>
          <a:ln w="12700">
            <a:miter lim="400000"/>
          </a:ln>
        </p:spPr>
      </p:pic>
      <p:sp>
        <p:nvSpPr>
          <p:cNvPr id="169" name="Shape 169"/>
          <p:cNvSpPr/>
          <p:nvPr/>
        </p:nvSpPr>
        <p:spPr>
          <a:xfrm>
            <a:off x="2738160" y="5623336"/>
            <a:ext cx="3667680" cy="505258"/>
          </a:xfrm>
          <a:prstGeom prst="rect">
            <a:avLst/>
          </a:prstGeom>
          <a:solidFill>
            <a:srgbClr val="FFFF00"/>
          </a:solidFill>
          <a:ln w="19050">
            <a:solidFill/>
            <a:miter/>
          </a:ln>
          <a:extLst>
            <a:ext uri="{C572A759-6A51-4108-AA02-DFA0A04FC94B}">
              <ma14:wrappingTextBoxFlag xmlns:ma14="http://schemas.microsoft.com/office/mac/drawingml/2011/main" val="1"/>
            </a:ext>
          </a:extLst>
        </p:spPr>
        <p:txBody>
          <a:bodyPr lIns="0" tIns="0" rIns="0" bIns="0" anchor="ctr">
            <a:spAutoFit/>
          </a:bodyPr>
          <a:lstStyle>
            <a:lvl1pPr algn="ctr">
              <a:defRPr sz="2800"/>
            </a:lvl1pPr>
          </a:lstStyle>
          <a:p>
            <a:pPr lvl="0">
              <a:defRPr sz="1800"/>
            </a:pPr>
            <a:r>
              <a:rPr sz="2800"/>
              <a:t>They don’t trust us.</a:t>
            </a:r>
          </a:p>
        </p:txBody>
      </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8" presetID="2" grpId="1" fill="hold">
                                  <p:stCondLst>
                                    <p:cond delay="0"/>
                                  </p:stCondLst>
                                  <p:iterate type="el" backwards="0">
                                    <p:tmAbs val="0"/>
                                  </p:iterate>
                                  <p:childTnLst>
                                    <p:set>
                                      <p:cBhvr>
                                        <p:cTn id="6" fill="hold"/>
                                        <p:tgtEl>
                                          <p:spTgt spid="167"/>
                                        </p:tgtEl>
                                        <p:attrNameLst>
                                          <p:attrName>style.visibility</p:attrName>
                                        </p:attrNameLst>
                                      </p:cBhvr>
                                      <p:to>
                                        <p:strVal val="visible"/>
                                      </p:to>
                                    </p:set>
                                    <p:anim calcmode="lin" valueType="num">
                                      <p:cBhvr>
                                        <p:cTn id="7" dur="500" fill="hold"/>
                                        <p:tgtEl>
                                          <p:spTgt spid="167"/>
                                        </p:tgtEl>
                                        <p:attrNameLst>
                                          <p:attrName>ppt_x</p:attrName>
                                        </p:attrNameLst>
                                      </p:cBhvr>
                                      <p:tavLst>
                                        <p:tav tm="0">
                                          <p:val>
                                            <p:strVal val="0-#ppt_w/2"/>
                                          </p:val>
                                        </p:tav>
                                        <p:tav tm="100000">
                                          <p:val>
                                            <p:strVal val="#ppt_x"/>
                                          </p:val>
                                        </p:tav>
                                      </p:tavLst>
                                    </p:anim>
                                    <p:anim calcmode="lin" valueType="num">
                                      <p:cBhvr>
                                        <p:cTn id="8" dur="500" fill="hold"/>
                                        <p:tgtEl>
                                          <p:spTgt spid="16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2" presetID="2" grpId="2" fill="hold">
                                  <p:stCondLst>
                                    <p:cond delay="0"/>
                                  </p:stCondLst>
                                  <p:iterate type="el" backwards="0">
                                    <p:tmAbs val="0"/>
                                  </p:iterate>
                                  <p:childTnLst>
                                    <p:set>
                                      <p:cBhvr>
                                        <p:cTn id="12" fill="hold"/>
                                        <p:tgtEl>
                                          <p:spTgt spid="164"/>
                                        </p:tgtEl>
                                        <p:attrNameLst>
                                          <p:attrName>style.visibility</p:attrName>
                                        </p:attrNameLst>
                                      </p:cBhvr>
                                      <p:to>
                                        <p:strVal val="visible"/>
                                      </p:to>
                                    </p:set>
                                    <p:anim calcmode="lin" valueType="num">
                                      <p:cBhvr>
                                        <p:cTn id="13" dur="500" fill="hold"/>
                                        <p:tgtEl>
                                          <p:spTgt spid="164"/>
                                        </p:tgtEl>
                                        <p:attrNameLst>
                                          <p:attrName>ppt_x</p:attrName>
                                        </p:attrNameLst>
                                      </p:cBhvr>
                                      <p:tavLst>
                                        <p:tav tm="0">
                                          <p:val>
                                            <p:strVal val="1+#ppt_w/2"/>
                                          </p:val>
                                        </p:tav>
                                        <p:tav tm="100000">
                                          <p:val>
                                            <p:strVal val="#ppt_x"/>
                                          </p:val>
                                        </p:tav>
                                      </p:tavLst>
                                    </p:anim>
                                    <p:anim calcmode="lin" valueType="num">
                                      <p:cBhvr>
                                        <p:cTn id="14" dur="500" fill="hold"/>
                                        <p:tgtEl>
                                          <p:spTgt spid="164"/>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nodeType="afterEffect" presetClass="entr" presetSubtype="32" presetID="23" grpId="3" fill="hold">
                                  <p:stCondLst>
                                    <p:cond delay="0"/>
                                  </p:stCondLst>
                                  <p:iterate type="el" backwards="0">
                                    <p:tmAbs val="0"/>
                                  </p:iterate>
                                  <p:childTnLst>
                                    <p:set>
                                      <p:cBhvr>
                                        <p:cTn id="17" fill="hold"/>
                                        <p:tgtEl>
                                          <p:spTgt spid="168"/>
                                        </p:tgtEl>
                                        <p:attrNameLst>
                                          <p:attrName>style.visibility</p:attrName>
                                        </p:attrNameLst>
                                      </p:cBhvr>
                                      <p:to>
                                        <p:strVal val="visible"/>
                                      </p:to>
                                    </p:set>
                                    <p:anim calcmode="lin" valueType="num">
                                      <p:cBhvr>
                                        <p:cTn id="18" dur="500" fill="hold"/>
                                        <p:tgtEl>
                                          <p:spTgt spid="168"/>
                                        </p:tgtEl>
                                        <p:attrNameLst>
                                          <p:attrName>ppt_w</p:attrName>
                                        </p:attrNameLst>
                                      </p:cBhvr>
                                      <p:tavLst>
                                        <p:tav tm="0">
                                          <p:val>
                                            <p:fltVal val="0"/>
                                          </p:val>
                                        </p:tav>
                                        <p:tav tm="100000">
                                          <p:val>
                                            <p:strVal val="#ppt_w"/>
                                          </p:val>
                                        </p:tav>
                                      </p:tavLst>
                                    </p:anim>
                                    <p:anim calcmode="lin" valueType="num">
                                      <p:cBhvr>
                                        <p:cTn id="19" dur="500" fill="hold"/>
                                        <p:tgtEl>
                                          <p:spTgt spid="168"/>
                                        </p:tgtEl>
                                        <p:attrNameLst>
                                          <p:attrName>ppt_h</p:attrName>
                                        </p:attrNameLst>
                                      </p:cBhvr>
                                      <p:tavLst>
                                        <p:tav tm="0">
                                          <p:val>
                                            <p:fltVal val="0"/>
                                          </p:val>
                                        </p:tav>
                                        <p:tav tm="100000">
                                          <p:val>
                                            <p:strVal val="#ppt_h"/>
                                          </p:val>
                                        </p:tav>
                                      </p:tavLst>
                                    </p:anim>
                                  </p:childTnLst>
                                </p:cTn>
                              </p:par>
                            </p:childTnLst>
                          </p:cTn>
                        </p:par>
                        <p:par>
                          <p:cTn id="20" fill="hold">
                            <p:stCondLst>
                              <p:cond delay="1000"/>
                            </p:stCondLst>
                            <p:childTnLst>
                              <p:par>
                                <p:cTn id="21" nodeType="afterEffect" presetClass="exit" presetSubtype="0" presetID="10" grpId="4" fill="hold">
                                  <p:stCondLst>
                                    <p:cond delay="0"/>
                                  </p:stCondLst>
                                  <p:iterate type="el" backwards="0">
                                    <p:tmAbs val="0"/>
                                  </p:iterate>
                                  <p:childTnLst>
                                    <p:animEffect filter="fade" transition="out">
                                      <p:cBhvr>
                                        <p:cTn id="22" dur="4000" fill="hold"/>
                                        <p:tgtEl>
                                          <p:spTgt spid="168"/>
                                        </p:tgtEl>
                                      </p:cBhvr>
                                    </p:animEffect>
                                    <p:set>
                                      <p:cBhvr>
                                        <p:cTn id="23" fill="hold">
                                          <p:stCondLst>
                                            <p:cond delay="3999"/>
                                          </p:stCondLst>
                                        </p:cTn>
                                        <p:tgtEl>
                                          <p:spTgt spid="168"/>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nodeType="clickEffect" presetClass="entr" presetSubtype="8" presetID="2" grpId="5" fill="hold">
                                  <p:stCondLst>
                                    <p:cond delay="0"/>
                                  </p:stCondLst>
                                  <p:iterate type="el" backwards="0">
                                    <p:tmAbs val="0"/>
                                  </p:iterate>
                                  <p:childTnLst>
                                    <p:set>
                                      <p:cBhvr>
                                        <p:cTn id="27" fill="hold"/>
                                        <p:tgtEl>
                                          <p:spTgt spid="169"/>
                                        </p:tgtEl>
                                        <p:attrNameLst>
                                          <p:attrName>style.visibility</p:attrName>
                                        </p:attrNameLst>
                                      </p:cBhvr>
                                      <p:to>
                                        <p:strVal val="visible"/>
                                      </p:to>
                                    </p:set>
                                    <p:anim calcmode="lin" valueType="num">
                                      <p:cBhvr>
                                        <p:cTn id="28" dur="500" fill="hold"/>
                                        <p:tgtEl>
                                          <p:spTgt spid="169"/>
                                        </p:tgtEl>
                                        <p:attrNameLst>
                                          <p:attrName>ppt_x</p:attrName>
                                        </p:attrNameLst>
                                      </p:cBhvr>
                                      <p:tavLst>
                                        <p:tav tm="0">
                                          <p:val>
                                            <p:strVal val="0-#ppt_w/2"/>
                                          </p:val>
                                        </p:tav>
                                        <p:tav tm="100000">
                                          <p:val>
                                            <p:strVal val="#ppt_x"/>
                                          </p:val>
                                        </p:tav>
                                      </p:tavLst>
                                    </p:anim>
                                    <p:anim calcmode="lin" valueType="num">
                                      <p:cBhvr>
                                        <p:cTn id="29" dur="500" fill="hold"/>
                                        <p:tgtEl>
                                          <p:spTgt spid="1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7" grpId="1"/>
      <p:bldP build="whole" bldLvl="1" animBg="1" rev="0" advAuto="0" spid="164" grpId="2"/>
      <p:bldP build="whole" bldLvl="1" animBg="1" rev="0" advAuto="0" spid="168" grpId="3"/>
      <p:bldP build="whole" bldLvl="1" animBg="1" rev="0" advAuto="0" spid="168" grpId="4"/>
      <p:bldP build="whole" bldLvl="1" animBg="1" rev="0" advAuto="0" spid="169" grpId="5"/>
    </p:bldLst>
  </p:timing>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75" name="Group 175"/>
          <p:cNvGrpSpPr/>
          <p:nvPr/>
        </p:nvGrpSpPr>
        <p:grpSpPr>
          <a:xfrm>
            <a:off x="462664" y="1931204"/>
            <a:ext cx="4109336" cy="2995592"/>
            <a:chOff x="0" y="0"/>
            <a:chExt cx="4109334" cy="2995590"/>
          </a:xfrm>
        </p:grpSpPr>
        <p:sp>
          <p:nvSpPr>
            <p:cNvPr id="173" name="Shape 173"/>
            <p:cNvSpPr/>
            <p:nvPr/>
          </p:nvSpPr>
          <p:spPr>
            <a:xfrm>
              <a:off x="0" y="0"/>
              <a:ext cx="4109335" cy="2995591"/>
            </a:xfrm>
            <a:prstGeom prst="rightArrow">
              <a:avLst>
                <a:gd name="adj1" fmla="val 50000"/>
                <a:gd name="adj2" fmla="val 50000"/>
              </a:avLst>
            </a:prstGeom>
            <a:solidFill>
              <a:srgbClr val="CCFF66"/>
            </a:solidFill>
            <a:ln w="38100" cap="flat">
              <a:solidFill>
                <a:srgbClr val="000000"/>
              </a:solidFill>
              <a:prstDash val="solid"/>
              <a:bevel/>
            </a:ln>
            <a:effectLst/>
          </p:spPr>
          <p:txBody>
            <a:bodyPr wrap="square" lIns="0" tIns="0" rIns="0" bIns="0" numCol="1" anchor="ctr">
              <a:noAutofit/>
            </a:bodyPr>
            <a:lstStyle/>
            <a:p>
              <a:pPr lvl="0" algn="ctr">
                <a:defRPr sz="2800">
                  <a:latin typeface="Arial Bold"/>
                  <a:ea typeface="Arial Bold"/>
                  <a:cs typeface="Arial Bold"/>
                  <a:sym typeface="Arial Bold"/>
                </a:defRPr>
              </a:pPr>
            </a:p>
          </p:txBody>
        </p:sp>
        <p:sp>
          <p:nvSpPr>
            <p:cNvPr id="174" name="Shape 174"/>
            <p:cNvSpPr/>
            <p:nvPr/>
          </p:nvSpPr>
          <p:spPr>
            <a:xfrm>
              <a:off x="-1" y="1051492"/>
              <a:ext cx="3360439" cy="8926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800">
                  <a:latin typeface="Arial Bold"/>
                  <a:ea typeface="Arial Bold"/>
                  <a:cs typeface="Arial Bold"/>
                  <a:sym typeface="Arial Bold"/>
                </a:defRPr>
              </a:lvl1pPr>
            </a:lstStyle>
            <a:p>
              <a:pPr lvl="0">
                <a:defRPr sz="1800"/>
              </a:pPr>
              <a:r>
                <a:rPr sz="2800"/>
                <a:t>We’re trying to help the user.</a:t>
              </a:r>
            </a:p>
          </p:txBody>
        </p:sp>
      </p:grpSp>
      <p:grpSp>
        <p:nvGrpSpPr>
          <p:cNvPr id="178" name="Group 178"/>
          <p:cNvGrpSpPr/>
          <p:nvPr/>
        </p:nvGrpSpPr>
        <p:grpSpPr>
          <a:xfrm>
            <a:off x="4571999" y="1931204"/>
            <a:ext cx="4109336" cy="2995592"/>
            <a:chOff x="0" y="0"/>
            <a:chExt cx="4109334" cy="2995590"/>
          </a:xfrm>
        </p:grpSpPr>
        <p:sp>
          <p:nvSpPr>
            <p:cNvPr id="176" name="Shape 176"/>
            <p:cNvSpPr/>
            <p:nvPr/>
          </p:nvSpPr>
          <p:spPr>
            <a:xfrm>
              <a:off x="0" y="0"/>
              <a:ext cx="4109335" cy="2995591"/>
            </a:xfrm>
            <a:prstGeom prst="rightArrow">
              <a:avLst>
                <a:gd name="adj1" fmla="val 50000"/>
                <a:gd name="adj2" fmla="val 50000"/>
              </a:avLst>
            </a:prstGeom>
            <a:solidFill>
              <a:srgbClr val="CCFF66"/>
            </a:solidFill>
            <a:ln w="38100" cap="flat">
              <a:solidFill>
                <a:srgbClr val="000000"/>
              </a:solidFill>
              <a:prstDash val="solid"/>
              <a:bevel/>
            </a:ln>
            <a:effectLst/>
          </p:spPr>
          <p:txBody>
            <a:bodyPr wrap="square" lIns="0" tIns="0" rIns="0" bIns="0" numCol="1" anchor="ctr">
              <a:noAutofit/>
            </a:bodyPr>
            <a:lstStyle/>
            <a:p>
              <a:pPr lvl="0" algn="ctr">
                <a:defRPr sz="2800">
                  <a:latin typeface="Arial Bold"/>
                  <a:ea typeface="Arial Bold"/>
                  <a:cs typeface="Arial Bold"/>
                  <a:sym typeface="Arial Bold"/>
                </a:defRPr>
              </a:pPr>
            </a:p>
          </p:txBody>
        </p:sp>
        <p:sp>
          <p:nvSpPr>
            <p:cNvPr id="177" name="Shape 177"/>
            <p:cNvSpPr/>
            <p:nvPr/>
          </p:nvSpPr>
          <p:spPr>
            <a:xfrm>
              <a:off x="-1" y="848292"/>
              <a:ext cx="3360439" cy="12990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800">
                  <a:latin typeface="Arial Bold"/>
                  <a:ea typeface="Arial Bold"/>
                  <a:cs typeface="Arial Bold"/>
                  <a:sym typeface="Arial Bold"/>
                </a:defRPr>
              </a:lvl1pPr>
            </a:lstStyle>
            <a:p>
              <a:pPr lvl="0">
                <a:defRPr sz="1800"/>
              </a:pPr>
              <a:r>
                <a:rPr sz="2800"/>
                <a:t>The user understands we’re here to help.</a:t>
              </a:r>
            </a:p>
          </p:txBody>
        </p:sp>
      </p:grpSp>
      <p:pic>
        <p:nvPicPr>
          <p:cNvPr id="179" name="image8.gif" descr="http://www.picgifs.com/graphics/c/christmas-train/graphics-christmas-train-699847.gif"/>
          <p:cNvPicPr/>
          <p:nvPr/>
        </p:nvPicPr>
        <p:blipFill>
          <a:blip r:embed="rId3">
            <a:extLst/>
          </a:blip>
          <a:stretch>
            <a:fillRect/>
          </a:stretch>
        </p:blipFill>
        <p:spPr>
          <a:xfrm>
            <a:off x="-3432967" y="5349249"/>
            <a:ext cx="3432967" cy="1172492"/>
          </a:xfrm>
          <a:prstGeom prst="rect">
            <a:avLst/>
          </a:prstGeom>
          <a:ln w="12700">
            <a:miter lim="400000"/>
          </a:ln>
        </p:spPr>
      </p:pic>
      <p:pic>
        <p:nvPicPr>
          <p:cNvPr id="180" name="fireworks6.gif"/>
          <p:cNvPicPr/>
          <p:nvPr>
            <a:videoFile r:link="rId4"/>
            <p:extLst>
              <p:ext uri="{DAA4B4D4-6D71-4841-9C94-3DE7FCFB9230}">
                <p14:media xmlns:p14="http://schemas.microsoft.com/office/powerpoint/2010/main" r:embed="rId5"/>
              </p:ext>
            </p:extLst>
          </p:nvPr>
        </p:nvPicPr>
        <p:blipFill>
          <a:blip r:embed="rId6">
            <a:extLst/>
          </a:blip>
          <a:stretch>
            <a:fillRect/>
          </a:stretch>
        </p:blipFill>
        <p:spPr>
          <a:xfrm>
            <a:off x="2873910" y="635000"/>
            <a:ext cx="2425701" cy="2425700"/>
          </a:xfrm>
          <a:prstGeom prst="rect">
            <a:avLst/>
          </a:prstGeom>
        </p:spPr>
      </p:pic>
      <p:pic>
        <p:nvPicPr>
          <p:cNvPr id="181" name="image9.gif"/>
          <p:cNvPicPr/>
          <p:nvPr>
            <a:videoFile r:link="rId7"/>
            <p:extLst>
              <p:ext uri="{DAA4B4D4-6D71-4841-9C94-3DE7FCFB9230}">
                <p14:media xmlns:p14="http://schemas.microsoft.com/office/powerpoint/2010/main" r:embed="rId8"/>
              </p:ext>
            </p:extLst>
          </p:nvPr>
        </p:nvPicPr>
        <p:blipFill>
          <a:blip r:embed="rId9">
            <a:extLst/>
          </a:blip>
          <a:stretch>
            <a:fillRect/>
          </a:stretch>
        </p:blipFill>
        <p:spPr>
          <a:xfrm>
            <a:off x="5148074" y="476250"/>
            <a:ext cx="2857501" cy="1905000"/>
          </a:xfrm>
          <a:prstGeom prst="rect">
            <a:avLst/>
          </a:prstGeom>
        </p:spPr>
      </p:pic>
      <p:pic>
        <p:nvPicPr>
          <p:cNvPr id="182" name="fireworks2.gif"/>
          <p:cNvPicPr/>
          <p:nvPr>
            <a:videoFile r:link="rId10"/>
            <p:extLst>
              <p:ext uri="{DAA4B4D4-6D71-4841-9C94-3DE7FCFB9230}">
                <p14:media xmlns:p14="http://schemas.microsoft.com/office/powerpoint/2010/main" r:embed="rId11"/>
              </p:ext>
            </p:extLst>
          </p:nvPr>
        </p:nvPicPr>
        <p:blipFill>
          <a:blip r:embed="rId12">
            <a:extLst/>
          </a:blip>
          <a:stretch>
            <a:fillRect/>
          </a:stretch>
        </p:blipFill>
        <p:spPr>
          <a:xfrm>
            <a:off x="255804" y="635000"/>
            <a:ext cx="2603501" cy="2425700"/>
          </a:xfrm>
          <a:prstGeom prst="rect">
            <a:avLst/>
          </a:prstGeom>
        </p:spPr>
      </p:pic>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mediacall" presetSubtype="0" presetID="1" grpId="1" fill="hold">
                                  <p:stCondLst>
                                    <p:cond delay="0"/>
                                  </p:stCondLst>
                                  <p:childTnLst>
                                    <p:cmd type="call" cmd="playFrom(0.0)">
                                      <p:cBhvr>
                                        <p:cTn id="6" dur="2480" fill="hold"/>
                                        <p:tgtEl>
                                          <p:spTgt spid="182"/>
                                        </p:tgtEl>
                                      </p:cBhvr>
                                    </p:cmd>
                                  </p:childTnLst>
                                </p:cTn>
                              </p:par>
                            </p:childTnLst>
                          </p:cTn>
                        </p:par>
                        <p:par>
                          <p:cTn id="7" fill="hold">
                            <p:stCondLst>
                              <p:cond delay="2480"/>
                            </p:stCondLst>
                            <p:childTnLst>
                              <p:par>
                                <p:cTn id="8" nodeType="afterEffect" presetClass="mediacall" presetSubtype="0" presetID="1" grpId="2" fill="hold">
                                  <p:stCondLst>
                                    <p:cond delay="0"/>
                                  </p:stCondLst>
                                  <p:childTnLst>
                                    <p:cmd type="call" cmd="playFrom(0.0)">
                                      <p:cBhvr>
                                        <p:cTn id="9" dur="1000" fill="hold"/>
                                        <p:tgtEl>
                                          <p:spTgt spid="180"/>
                                        </p:tgtEl>
                                      </p:cBhvr>
                                    </p:cmd>
                                  </p:childTnLst>
                                </p:cTn>
                              </p:par>
                            </p:childTnLst>
                          </p:cTn>
                        </p:par>
                        <p:par>
                          <p:cTn id="10" fill="hold">
                            <p:stCondLst>
                              <p:cond delay="3480"/>
                            </p:stCondLst>
                            <p:childTnLst>
                              <p:par>
                                <p:cTn id="11" nodeType="afterEffect" presetClass="mediacall" presetSubtype="0" presetID="1" grpId="3" fill="hold">
                                  <p:stCondLst>
                                    <p:cond delay="0"/>
                                  </p:stCondLst>
                                  <p:childTnLst>
                                    <p:cmd type="call" cmd="playFrom(0.0)">
                                      <p:cBhvr>
                                        <p:cTn id="12" dur="4500" fill="hold"/>
                                        <p:tgtEl>
                                          <p:spTgt spid="181"/>
                                        </p:tgtEl>
                                      </p:cBhvr>
                                    </p:cmd>
                                  </p:childTnLst>
                                </p:cTn>
                              </p:par>
                            </p:childTnLst>
                          </p:cTn>
                        </p:par>
                        <p:par>
                          <p:cTn id="13" fill="hold">
                            <p:stCondLst>
                              <p:cond delay="7980"/>
                            </p:stCondLst>
                            <p:childTnLst>
                              <p:par>
                                <p:cTn id="14" nodeType="afterEffect" presetClass="entr" presetSubtype="8" presetID="2" grpId="4" fill="hold">
                                  <p:stCondLst>
                                    <p:cond delay="0"/>
                                  </p:stCondLst>
                                  <p:iterate type="el" backwards="0">
                                    <p:tmAbs val="0"/>
                                  </p:iterate>
                                  <p:childTnLst>
                                    <p:set>
                                      <p:cBhvr>
                                        <p:cTn id="15" fill="hold"/>
                                        <p:tgtEl>
                                          <p:spTgt spid="175"/>
                                        </p:tgtEl>
                                        <p:attrNameLst>
                                          <p:attrName>style.visibility</p:attrName>
                                        </p:attrNameLst>
                                      </p:cBhvr>
                                      <p:to>
                                        <p:strVal val="visible"/>
                                      </p:to>
                                    </p:set>
                                    <p:anim calcmode="lin" valueType="num">
                                      <p:cBhvr>
                                        <p:cTn id="16" dur="500" fill="hold"/>
                                        <p:tgtEl>
                                          <p:spTgt spid="175"/>
                                        </p:tgtEl>
                                        <p:attrNameLst>
                                          <p:attrName>ppt_x</p:attrName>
                                        </p:attrNameLst>
                                      </p:cBhvr>
                                      <p:tavLst>
                                        <p:tav tm="0">
                                          <p:val>
                                            <p:strVal val="0-#ppt_w/2"/>
                                          </p:val>
                                        </p:tav>
                                        <p:tav tm="100000">
                                          <p:val>
                                            <p:strVal val="#ppt_x"/>
                                          </p:val>
                                        </p:tav>
                                      </p:tavLst>
                                    </p:anim>
                                    <p:anim calcmode="lin" valueType="num">
                                      <p:cBhvr>
                                        <p:cTn id="17" dur="500" fill="hold"/>
                                        <p:tgtEl>
                                          <p:spTgt spid="175"/>
                                        </p:tgtEl>
                                        <p:attrNameLst>
                                          <p:attrName>ppt_y</p:attrName>
                                        </p:attrNameLst>
                                      </p:cBhvr>
                                      <p:tavLst>
                                        <p:tav tm="0">
                                          <p:val>
                                            <p:strVal val="#ppt_y"/>
                                          </p:val>
                                        </p:tav>
                                        <p:tav tm="100000">
                                          <p:val>
                                            <p:strVal val="#ppt_y"/>
                                          </p:val>
                                        </p:tav>
                                      </p:tavLst>
                                    </p:anim>
                                  </p:childTnLst>
                                </p:cTn>
                              </p:par>
                            </p:childTnLst>
                          </p:cTn>
                        </p:par>
                        <p:par>
                          <p:cTn id="18" fill="hold">
                            <p:stCondLst>
                              <p:cond delay="8480"/>
                            </p:stCondLst>
                            <p:childTnLst>
                              <p:par>
                                <p:cTn id="19" nodeType="afterEffect" presetClass="entr" presetSubtype="8" presetID="2" grpId="5" fill="hold">
                                  <p:stCondLst>
                                    <p:cond delay="1000"/>
                                  </p:stCondLst>
                                  <p:iterate type="el" backwards="0">
                                    <p:tmAbs val="0"/>
                                  </p:iterate>
                                  <p:childTnLst>
                                    <p:set>
                                      <p:cBhvr>
                                        <p:cTn id="20" fill="hold"/>
                                        <p:tgtEl>
                                          <p:spTgt spid="178"/>
                                        </p:tgtEl>
                                        <p:attrNameLst>
                                          <p:attrName>style.visibility</p:attrName>
                                        </p:attrNameLst>
                                      </p:cBhvr>
                                      <p:to>
                                        <p:strVal val="visible"/>
                                      </p:to>
                                    </p:set>
                                    <p:anim calcmode="lin" valueType="num">
                                      <p:cBhvr>
                                        <p:cTn id="21" dur="500" fill="hold"/>
                                        <p:tgtEl>
                                          <p:spTgt spid="178"/>
                                        </p:tgtEl>
                                        <p:attrNameLst>
                                          <p:attrName>ppt_x</p:attrName>
                                        </p:attrNameLst>
                                      </p:cBhvr>
                                      <p:tavLst>
                                        <p:tav tm="0">
                                          <p:val>
                                            <p:strVal val="0-#ppt_w/2"/>
                                          </p:val>
                                        </p:tav>
                                        <p:tav tm="100000">
                                          <p:val>
                                            <p:strVal val="#ppt_x"/>
                                          </p:val>
                                        </p:tav>
                                      </p:tavLst>
                                    </p:anim>
                                    <p:anim calcmode="lin" valueType="num">
                                      <p:cBhvr>
                                        <p:cTn id="22" dur="500" fill="hold"/>
                                        <p:tgtEl>
                                          <p:spTgt spid="178"/>
                                        </p:tgtEl>
                                        <p:attrNameLst>
                                          <p:attrName>ppt_y</p:attrName>
                                        </p:attrNameLst>
                                      </p:cBhvr>
                                      <p:tavLst>
                                        <p:tav tm="0">
                                          <p:val>
                                            <p:strVal val="#ppt_y"/>
                                          </p:val>
                                        </p:tav>
                                        <p:tav tm="100000">
                                          <p:val>
                                            <p:strVal val="#ppt_y"/>
                                          </p:val>
                                        </p:tav>
                                      </p:tavLst>
                                    </p:anim>
                                  </p:childTnLst>
                                </p:cTn>
                              </p:par>
                            </p:childTnLst>
                          </p:cTn>
                        </p:par>
                        <p:par>
                          <p:cTn id="23" fill="hold">
                            <p:stCondLst>
                              <p:cond delay="9980"/>
                            </p:stCondLst>
                            <p:childTnLst>
                              <p:par>
                                <p:cTn id="24" nodeType="afterEffect" presetClass="entr" presetSubtype="32" presetID="23" grpId="2" fill="hold">
                                  <p:stCondLst>
                                    <p:cond delay="0"/>
                                  </p:stCondLst>
                                  <p:iterate type="el" backwards="0">
                                    <p:tmAbs val="0"/>
                                  </p:iterate>
                                  <p:childTnLst>
                                    <p:set>
                                      <p:cBhvr>
                                        <p:cTn id="25" fill="hold"/>
                                        <p:tgtEl>
                                          <p:spTgt spid="180"/>
                                        </p:tgtEl>
                                        <p:attrNameLst>
                                          <p:attrName>style.visibility</p:attrName>
                                        </p:attrNameLst>
                                      </p:cBhvr>
                                      <p:to>
                                        <p:strVal val="visible"/>
                                      </p:to>
                                    </p:set>
                                    <p:anim calcmode="lin" valueType="num">
                                      <p:cBhvr>
                                        <p:cTn id="26" dur="2000" fill="hold"/>
                                        <p:tgtEl>
                                          <p:spTgt spid="180"/>
                                        </p:tgtEl>
                                        <p:attrNameLst>
                                          <p:attrName>ppt_w</p:attrName>
                                        </p:attrNameLst>
                                      </p:cBhvr>
                                      <p:tavLst>
                                        <p:tav tm="0">
                                          <p:val>
                                            <p:fltVal val="0"/>
                                          </p:val>
                                        </p:tav>
                                        <p:tav tm="100000">
                                          <p:val>
                                            <p:strVal val="#ppt_w"/>
                                          </p:val>
                                        </p:tav>
                                      </p:tavLst>
                                    </p:anim>
                                    <p:anim calcmode="lin" valueType="num">
                                      <p:cBhvr>
                                        <p:cTn id="27" dur="2000" fill="hold"/>
                                        <p:tgtEl>
                                          <p:spTgt spid="180"/>
                                        </p:tgtEl>
                                        <p:attrNameLst>
                                          <p:attrName>ppt_h</p:attrName>
                                        </p:attrNameLst>
                                      </p:cBhvr>
                                      <p:tavLst>
                                        <p:tav tm="0">
                                          <p:val>
                                            <p:fltVal val="0"/>
                                          </p:val>
                                        </p:tav>
                                        <p:tav tm="100000">
                                          <p:val>
                                            <p:strVal val="#ppt_h"/>
                                          </p:val>
                                        </p:tav>
                                      </p:tavLst>
                                    </p:anim>
                                  </p:childTnLst>
                                </p:cTn>
                              </p:par>
                            </p:childTnLst>
                          </p:cTn>
                        </p:par>
                        <p:par>
                          <p:cTn id="28" fill="hold">
                            <p:stCondLst>
                              <p:cond delay="11980"/>
                            </p:stCondLst>
                            <p:childTnLst>
                              <p:par>
                                <p:cTn id="29" nodeType="afterEffect" presetClass="entr" presetSubtype="32" presetID="23" grpId="1" fill="hold">
                                  <p:stCondLst>
                                    <p:cond delay="0"/>
                                  </p:stCondLst>
                                  <p:iterate type="el" backwards="0">
                                    <p:tmAbs val="0"/>
                                  </p:iterate>
                                  <p:childTnLst>
                                    <p:set>
                                      <p:cBhvr>
                                        <p:cTn id="30" fill="hold"/>
                                        <p:tgtEl>
                                          <p:spTgt spid="182"/>
                                        </p:tgtEl>
                                        <p:attrNameLst>
                                          <p:attrName>style.visibility</p:attrName>
                                        </p:attrNameLst>
                                      </p:cBhvr>
                                      <p:to>
                                        <p:strVal val="visible"/>
                                      </p:to>
                                    </p:set>
                                    <p:anim calcmode="lin" valueType="num">
                                      <p:cBhvr>
                                        <p:cTn id="31" dur="1000" fill="hold"/>
                                        <p:tgtEl>
                                          <p:spTgt spid="182"/>
                                        </p:tgtEl>
                                        <p:attrNameLst>
                                          <p:attrName>ppt_w</p:attrName>
                                        </p:attrNameLst>
                                      </p:cBhvr>
                                      <p:tavLst>
                                        <p:tav tm="0">
                                          <p:val>
                                            <p:fltVal val="0"/>
                                          </p:val>
                                        </p:tav>
                                        <p:tav tm="100000">
                                          <p:val>
                                            <p:strVal val="#ppt_w"/>
                                          </p:val>
                                        </p:tav>
                                      </p:tavLst>
                                    </p:anim>
                                    <p:anim calcmode="lin" valueType="num">
                                      <p:cBhvr>
                                        <p:cTn id="32" dur="1000" fill="hold"/>
                                        <p:tgtEl>
                                          <p:spTgt spid="182"/>
                                        </p:tgtEl>
                                        <p:attrNameLst>
                                          <p:attrName>ppt_h</p:attrName>
                                        </p:attrNameLst>
                                      </p:cBhvr>
                                      <p:tavLst>
                                        <p:tav tm="0">
                                          <p:val>
                                            <p:fltVal val="0"/>
                                          </p:val>
                                        </p:tav>
                                        <p:tav tm="100000">
                                          <p:val>
                                            <p:strVal val="#ppt_h"/>
                                          </p:val>
                                        </p:tav>
                                      </p:tavLst>
                                    </p:anim>
                                  </p:childTnLst>
                                </p:cTn>
                              </p:par>
                            </p:childTnLst>
                          </p:cTn>
                        </p:par>
                        <p:par>
                          <p:cTn id="33" fill="hold">
                            <p:stCondLst>
                              <p:cond delay="12980"/>
                            </p:stCondLst>
                            <p:childTnLst>
                              <p:par>
                                <p:cTn id="34" nodeType="afterEffect" presetClass="entr" presetSubtype="32" presetID="23" grpId="3" fill="hold">
                                  <p:stCondLst>
                                    <p:cond delay="0"/>
                                  </p:stCondLst>
                                  <p:iterate type="el" backwards="0">
                                    <p:tmAbs val="0"/>
                                  </p:iterate>
                                  <p:childTnLst>
                                    <p:set>
                                      <p:cBhvr>
                                        <p:cTn id="35" fill="hold"/>
                                        <p:tgtEl>
                                          <p:spTgt spid="181"/>
                                        </p:tgtEl>
                                        <p:attrNameLst>
                                          <p:attrName>style.visibility</p:attrName>
                                        </p:attrNameLst>
                                      </p:cBhvr>
                                      <p:to>
                                        <p:strVal val="visible"/>
                                      </p:to>
                                    </p:set>
                                    <p:anim calcmode="lin" valueType="num">
                                      <p:cBhvr>
                                        <p:cTn id="36" dur="1000" fill="hold"/>
                                        <p:tgtEl>
                                          <p:spTgt spid="181"/>
                                        </p:tgtEl>
                                        <p:attrNameLst>
                                          <p:attrName>ppt_w</p:attrName>
                                        </p:attrNameLst>
                                      </p:cBhvr>
                                      <p:tavLst>
                                        <p:tav tm="0">
                                          <p:val>
                                            <p:fltVal val="0"/>
                                          </p:val>
                                        </p:tav>
                                        <p:tav tm="100000">
                                          <p:val>
                                            <p:strVal val="#ppt_w"/>
                                          </p:val>
                                        </p:tav>
                                      </p:tavLst>
                                    </p:anim>
                                    <p:anim calcmode="lin" valueType="num">
                                      <p:cBhvr>
                                        <p:cTn id="37" dur="1000" fill="hold"/>
                                        <p:tgtEl>
                                          <p:spTgt spid="18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38" fill="hold" display="0">
                  <p:stCondLst>
                    <p:cond delay="indefinite"/>
                  </p:stCondLst>
                </p:cTn>
                <p:tgtEl>
                  <p:spTgt spid="182"/>
                </p:tgtEl>
              </p:cMediaNode>
            </p:video>
            <p:video fullScrn="0">
              <p:cMediaNode mute="0" showWhenStopped="1" numSld="1" vol="100000">
                <p:cTn id="39" fill="hold" display="0">
                  <p:stCondLst>
                    <p:cond delay="indefinite"/>
                  </p:stCondLst>
                </p:cTn>
                <p:tgtEl>
                  <p:spTgt spid="180"/>
                </p:tgtEl>
              </p:cMediaNode>
            </p:video>
            <p:video fullScrn="0">
              <p:cMediaNode mute="0" showWhenStopped="1" numSld="1" vol="100000">
                <p:cTn id="40" fill="hold" display="0">
                  <p:stCondLst>
                    <p:cond delay="indefinite"/>
                  </p:stCondLst>
                </p:cTn>
                <p:tgtEl>
                  <p:spTgt spid="181"/>
                </p:tgtEl>
              </p:cMediaNode>
            </p:video>
          </p:childTnLst>
        </p:cTn>
      </p:par>
    </p:tnLst>
    <p:bldLst>
      <p:bldP build="whole" bldLvl="1" animBg="1" rev="0" advAuto="0" spid="180" grpId="2"/>
      <p:bldP build="whole" bldLvl="1" animBg="1" rev="0" advAuto="0" spid="182" grpId="1"/>
      <p:bldP build="whole" bldLvl="1" animBg="1" rev="0" advAuto="0" spid="175" grpId="4"/>
      <p:bldP build="whole" bldLvl="1" animBg="1" rev="0" advAuto="0" spid="178" grpId="5"/>
      <p:bldP build="whole" bldLvl="1" animBg="1" rev="0" advAuto="0" spid="181" grpId="3"/>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6" name="image12.png" descr="C:\Users\Dennis\Documents\{Current}\Automattic\14-08-01 Behavior Management Learnup\Happy toothy.png"/>
          <p:cNvPicPr/>
          <p:nvPr/>
        </p:nvPicPr>
        <p:blipFill>
          <a:blip r:embed="rId3">
            <a:extLst/>
          </a:blip>
          <a:stretch>
            <a:fillRect/>
          </a:stretch>
        </p:blipFill>
        <p:spPr>
          <a:xfrm>
            <a:off x="6002239" y="3990959"/>
            <a:ext cx="1921470" cy="1934366"/>
          </a:xfrm>
          <a:prstGeom prst="rect">
            <a:avLst/>
          </a:prstGeom>
          <a:ln w="12700">
            <a:miter lim="400000"/>
          </a:ln>
          <a:effectLst>
            <a:outerShdw sx="100000" sy="100000" kx="0" ky="0" algn="b" rotWithShape="0" blurRad="50800" dist="38100" dir="2700000">
              <a:srgbClr val="000000">
                <a:alpha val="40000"/>
              </a:srgbClr>
            </a:outerShdw>
          </a:effectLst>
        </p:spPr>
      </p:pic>
      <p:pic>
        <p:nvPicPr>
          <p:cNvPr id="187" name="image13.png" descr="C:\Users\Dennis\Documents\{Current}\Automattic\14-08-01 Behavior Management Learnup\Happy angry.png"/>
          <p:cNvPicPr/>
          <p:nvPr/>
        </p:nvPicPr>
        <p:blipFill>
          <a:blip r:embed="rId4">
            <a:extLst/>
          </a:blip>
          <a:stretch>
            <a:fillRect/>
          </a:stretch>
        </p:blipFill>
        <p:spPr>
          <a:xfrm>
            <a:off x="583273" y="3928264"/>
            <a:ext cx="2567742" cy="1934366"/>
          </a:xfrm>
          <a:prstGeom prst="rect">
            <a:avLst/>
          </a:prstGeom>
          <a:ln w="12700">
            <a:miter lim="400000"/>
          </a:ln>
          <a:effectLst>
            <a:outerShdw sx="100000" sy="100000" kx="0" ky="0" algn="b" rotWithShape="0" blurRad="50800" dist="38100" dir="2700000">
              <a:srgbClr val="000000">
                <a:alpha val="40000"/>
              </a:srgbClr>
            </a:outerShdw>
          </a:effectLst>
        </p:spPr>
      </p:pic>
      <p:sp>
        <p:nvSpPr>
          <p:cNvPr id="188" name="Shape 188"/>
          <p:cNvSpPr/>
          <p:nvPr/>
        </p:nvSpPr>
        <p:spPr>
          <a:xfrm rot="13500000">
            <a:off x="3172929" y="2716959"/>
            <a:ext cx="633683" cy="1344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509"/>
                </a:moveTo>
                <a:lnTo>
                  <a:pt x="5400" y="16509"/>
                </a:lnTo>
                <a:lnTo>
                  <a:pt x="5400" y="0"/>
                </a:lnTo>
                <a:lnTo>
                  <a:pt x="16200" y="0"/>
                </a:lnTo>
                <a:lnTo>
                  <a:pt x="16200" y="16509"/>
                </a:lnTo>
                <a:lnTo>
                  <a:pt x="21600" y="16509"/>
                </a:lnTo>
                <a:lnTo>
                  <a:pt x="10800" y="21600"/>
                </a:lnTo>
                <a:close/>
              </a:path>
            </a:pathLst>
          </a:custGeom>
          <a:solidFill>
            <a:srgbClr val="FF0000"/>
          </a:solidFill>
          <a:ln w="25400">
            <a:solidFill>
              <a:srgbClr val="FFFF00"/>
            </a:solidFill>
          </a:ln>
        </p:spPr>
        <p:txBody>
          <a:bodyPr lIns="0" tIns="0" rIns="0" bIns="0" anchor="ctr"/>
          <a:lstStyle/>
          <a:p>
            <a:pPr lvl="0" algn="ctr">
              <a:defRPr>
                <a:solidFill>
                  <a:srgbClr val="FFFFFF"/>
                </a:solidFill>
              </a:defRPr>
            </a:pPr>
          </a:p>
        </p:txBody>
      </p:sp>
      <p:sp>
        <p:nvSpPr>
          <p:cNvPr id="189" name="Shape 189"/>
          <p:cNvSpPr/>
          <p:nvPr/>
        </p:nvSpPr>
        <p:spPr>
          <a:xfrm rot="8100000">
            <a:off x="5362016" y="2716958"/>
            <a:ext cx="633683" cy="1344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509"/>
                </a:moveTo>
                <a:lnTo>
                  <a:pt x="5400" y="16509"/>
                </a:lnTo>
                <a:lnTo>
                  <a:pt x="5400" y="0"/>
                </a:lnTo>
                <a:lnTo>
                  <a:pt x="16200" y="0"/>
                </a:lnTo>
                <a:lnTo>
                  <a:pt x="16200" y="16509"/>
                </a:lnTo>
                <a:lnTo>
                  <a:pt x="21600" y="16509"/>
                </a:lnTo>
                <a:lnTo>
                  <a:pt x="10800" y="21600"/>
                </a:lnTo>
                <a:close/>
              </a:path>
            </a:pathLst>
          </a:custGeom>
          <a:solidFill>
            <a:srgbClr val="FF0000"/>
          </a:solidFill>
          <a:ln w="25400">
            <a:solidFill>
              <a:srgbClr val="FFFF00"/>
            </a:solidFill>
          </a:ln>
        </p:spPr>
        <p:txBody>
          <a:bodyPr lIns="0" tIns="0" rIns="0" bIns="0" anchor="ctr"/>
          <a:lstStyle/>
          <a:p>
            <a:pPr lvl="0" algn="ctr">
              <a:defRPr>
                <a:solidFill>
                  <a:srgbClr val="FFFFFF"/>
                </a:solidFill>
              </a:defRPr>
            </a:pPr>
          </a:p>
        </p:txBody>
      </p:sp>
      <p:pic>
        <p:nvPicPr>
          <p:cNvPr id="190" name="image14.png" descr="C:\Users\Dennis\Documents\{Current}\Automattic\14-09-09 Productive Live Chatting Learnup\Visual Aids\Smiley Set\7baf468f57fd5fee93f5de3b3e20d236.png"/>
          <p:cNvPicPr/>
          <p:nvPr/>
        </p:nvPicPr>
        <p:blipFill>
          <a:blip r:embed="rId5">
            <a:extLst/>
          </a:blip>
          <a:stretch>
            <a:fillRect/>
          </a:stretch>
        </p:blipFill>
        <p:spPr>
          <a:xfrm>
            <a:off x="3319693" y="289686"/>
            <a:ext cx="2504614" cy="2504615"/>
          </a:xfrm>
          <a:prstGeom prst="rect">
            <a:avLst/>
          </a:prstGeom>
          <a:ln w="12700">
            <a:miter lim="400000"/>
          </a:ln>
        </p:spPr>
      </p:pic>
      <p:sp>
        <p:nvSpPr>
          <p:cNvPr id="191" name="Shape 191"/>
          <p:cNvSpPr/>
          <p:nvPr/>
        </p:nvSpPr>
        <p:spPr>
          <a:xfrm>
            <a:off x="133350" y="1227043"/>
            <a:ext cx="3429000" cy="43707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i="1" sz="2400"/>
            </a:lvl1pPr>
          </a:lstStyle>
          <a:p>
            <a:pPr lvl="0">
              <a:defRPr b="0" i="0" sz="1800"/>
            </a:pPr>
            <a:r>
              <a:rPr b="1" i="1" sz="2400"/>
              <a:t>You, hypothetically...</a:t>
            </a:r>
          </a:p>
        </p:txBody>
      </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8" presetID="2" grpId="1" fill="hold">
                                  <p:stCondLst>
                                    <p:cond delay="0"/>
                                  </p:stCondLst>
                                  <p:iterate type="el" backwards="0">
                                    <p:tmAbs val="0"/>
                                  </p:iterate>
                                  <p:childTnLst>
                                    <p:set>
                                      <p:cBhvr>
                                        <p:cTn id="6" fill="hold"/>
                                        <p:tgtEl>
                                          <p:spTgt spid="191"/>
                                        </p:tgtEl>
                                        <p:attrNameLst>
                                          <p:attrName>style.visibility</p:attrName>
                                        </p:attrNameLst>
                                      </p:cBhvr>
                                      <p:to>
                                        <p:strVal val="visible"/>
                                      </p:to>
                                    </p:set>
                                    <p:anim calcmode="lin" valueType="num">
                                      <p:cBhvr>
                                        <p:cTn id="7" dur="300" fill="hold"/>
                                        <p:tgtEl>
                                          <p:spTgt spid="191"/>
                                        </p:tgtEl>
                                        <p:attrNameLst>
                                          <p:attrName>ppt_x</p:attrName>
                                        </p:attrNameLst>
                                      </p:cBhvr>
                                      <p:tavLst>
                                        <p:tav tm="0">
                                          <p:val>
                                            <p:strVal val="0-#ppt_w/2"/>
                                          </p:val>
                                        </p:tav>
                                        <p:tav tm="100000">
                                          <p:val>
                                            <p:strVal val="#ppt_x"/>
                                          </p:val>
                                        </p:tav>
                                      </p:tavLst>
                                    </p:anim>
                                    <p:anim calcmode="lin" valueType="num">
                                      <p:cBhvr>
                                        <p:cTn id="8" dur="300" fill="hold"/>
                                        <p:tgtEl>
                                          <p:spTgt spid="191"/>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nodeType="afterEffect" presetClass="entr" presetSubtype="0" presetID="10" grpId="2" fill="hold">
                                  <p:stCondLst>
                                    <p:cond delay="100"/>
                                  </p:stCondLst>
                                  <p:iterate type="el" backwards="0">
                                    <p:tmAbs val="0"/>
                                  </p:iterate>
                                  <p:childTnLst>
                                    <p:set>
                                      <p:cBhvr>
                                        <p:cTn id="11" fill="hold"/>
                                        <p:tgtEl>
                                          <p:spTgt spid="190"/>
                                        </p:tgtEl>
                                        <p:attrNameLst>
                                          <p:attrName>style.visibility</p:attrName>
                                        </p:attrNameLst>
                                      </p:cBhvr>
                                      <p:to>
                                        <p:strVal val="visible"/>
                                      </p:to>
                                    </p:set>
                                    <p:animEffect filter="fade" transition="in">
                                      <p:cBhvr>
                                        <p:cTn id="12" dur="500"/>
                                        <p:tgtEl>
                                          <p:spTgt spid="190"/>
                                        </p:tgtEl>
                                      </p:cBhvr>
                                    </p:animEffect>
                                  </p:childTnLst>
                                </p:cTn>
                              </p:par>
                            </p:childTnLst>
                          </p:cTn>
                        </p:par>
                      </p:childTnLst>
                    </p:cTn>
                  </p:par>
                  <p:par>
                    <p:cTn id="13" fill="hold">
                      <p:stCondLst>
                        <p:cond delay="indefinite"/>
                      </p:stCondLst>
                      <p:childTnLst>
                        <p:par>
                          <p:cTn id="14" fill="hold">
                            <p:stCondLst>
                              <p:cond delay="0"/>
                            </p:stCondLst>
                            <p:childTnLst>
                              <p:par>
                                <p:cTn id="15" nodeType="clickEffect" presetClass="entr" presetSubtype="32" presetID="23" grpId="3" fill="hold">
                                  <p:stCondLst>
                                    <p:cond delay="0"/>
                                  </p:stCondLst>
                                  <p:iterate type="el" backwards="0">
                                    <p:tmAbs val="0"/>
                                  </p:iterate>
                                  <p:childTnLst>
                                    <p:set>
                                      <p:cBhvr>
                                        <p:cTn id="16" fill="hold"/>
                                        <p:tgtEl>
                                          <p:spTgt spid="187"/>
                                        </p:tgtEl>
                                        <p:attrNameLst>
                                          <p:attrName>style.visibility</p:attrName>
                                        </p:attrNameLst>
                                      </p:cBhvr>
                                      <p:to>
                                        <p:strVal val="visible"/>
                                      </p:to>
                                    </p:set>
                                    <p:anim calcmode="lin" valueType="num">
                                      <p:cBhvr>
                                        <p:cTn id="17" dur="500" fill="hold"/>
                                        <p:tgtEl>
                                          <p:spTgt spid="187"/>
                                        </p:tgtEl>
                                        <p:attrNameLst>
                                          <p:attrName>ppt_w</p:attrName>
                                        </p:attrNameLst>
                                      </p:cBhvr>
                                      <p:tavLst>
                                        <p:tav tm="0">
                                          <p:val>
                                            <p:fltVal val="0"/>
                                          </p:val>
                                        </p:tav>
                                        <p:tav tm="100000">
                                          <p:val>
                                            <p:strVal val="#ppt_w"/>
                                          </p:val>
                                        </p:tav>
                                      </p:tavLst>
                                    </p:anim>
                                    <p:anim calcmode="lin" valueType="num">
                                      <p:cBhvr>
                                        <p:cTn id="18" dur="500" fill="hold"/>
                                        <p:tgtEl>
                                          <p:spTgt spid="187"/>
                                        </p:tgtEl>
                                        <p:attrNameLst>
                                          <p:attrName>ppt_h</p:attrName>
                                        </p:attrNameLst>
                                      </p:cBhvr>
                                      <p:tavLst>
                                        <p:tav tm="0">
                                          <p:val>
                                            <p:fltVal val="0"/>
                                          </p:val>
                                        </p:tav>
                                        <p:tav tm="100000">
                                          <p:val>
                                            <p:strVal val="#ppt_h"/>
                                          </p:val>
                                        </p:tav>
                                      </p:tavLst>
                                    </p:anim>
                                  </p:childTnLst>
                                </p:cTn>
                              </p:par>
                            </p:childTnLst>
                          </p:cTn>
                        </p:par>
                        <p:par>
                          <p:cTn id="19" fill="hold">
                            <p:stCondLst>
                              <p:cond delay="500"/>
                            </p:stCondLst>
                            <p:childTnLst>
                              <p:par>
                                <p:cTn id="20" nodeType="afterEffect" presetClass="entr" presetSubtype="32" presetID="23" grpId="4" fill="hold">
                                  <p:stCondLst>
                                    <p:cond delay="0"/>
                                  </p:stCondLst>
                                  <p:iterate type="el" backwards="0">
                                    <p:tmAbs val="0"/>
                                  </p:iterate>
                                  <p:childTnLst>
                                    <p:set>
                                      <p:cBhvr>
                                        <p:cTn id="21" fill="hold"/>
                                        <p:tgtEl>
                                          <p:spTgt spid="188"/>
                                        </p:tgtEl>
                                        <p:attrNameLst>
                                          <p:attrName>style.visibility</p:attrName>
                                        </p:attrNameLst>
                                      </p:cBhvr>
                                      <p:to>
                                        <p:strVal val="visible"/>
                                      </p:to>
                                    </p:set>
                                    <p:anim calcmode="lin" valueType="num">
                                      <p:cBhvr>
                                        <p:cTn id="22" dur="500" fill="hold"/>
                                        <p:tgtEl>
                                          <p:spTgt spid="188"/>
                                        </p:tgtEl>
                                        <p:attrNameLst>
                                          <p:attrName>ppt_w</p:attrName>
                                        </p:attrNameLst>
                                      </p:cBhvr>
                                      <p:tavLst>
                                        <p:tav tm="0">
                                          <p:val>
                                            <p:fltVal val="0"/>
                                          </p:val>
                                        </p:tav>
                                        <p:tav tm="100000">
                                          <p:val>
                                            <p:strVal val="#ppt_w"/>
                                          </p:val>
                                        </p:tav>
                                      </p:tavLst>
                                    </p:anim>
                                    <p:anim calcmode="lin" valueType="num">
                                      <p:cBhvr>
                                        <p:cTn id="23" dur="500" fill="hold"/>
                                        <p:tgtEl>
                                          <p:spTgt spid="188"/>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nodeType="clickEffect" presetClass="entr" presetSubtype="32" presetID="23" grpId="5" fill="hold">
                                  <p:stCondLst>
                                    <p:cond delay="0"/>
                                  </p:stCondLst>
                                  <p:iterate type="el" backwards="0">
                                    <p:tmAbs val="0"/>
                                  </p:iterate>
                                  <p:childTnLst>
                                    <p:set>
                                      <p:cBhvr>
                                        <p:cTn id="27" fill="hold"/>
                                        <p:tgtEl>
                                          <p:spTgt spid="186"/>
                                        </p:tgtEl>
                                        <p:attrNameLst>
                                          <p:attrName>style.visibility</p:attrName>
                                        </p:attrNameLst>
                                      </p:cBhvr>
                                      <p:to>
                                        <p:strVal val="visible"/>
                                      </p:to>
                                    </p:set>
                                    <p:anim calcmode="lin" valueType="num">
                                      <p:cBhvr>
                                        <p:cTn id="28" dur="500" fill="hold"/>
                                        <p:tgtEl>
                                          <p:spTgt spid="186"/>
                                        </p:tgtEl>
                                        <p:attrNameLst>
                                          <p:attrName>ppt_w</p:attrName>
                                        </p:attrNameLst>
                                      </p:cBhvr>
                                      <p:tavLst>
                                        <p:tav tm="0">
                                          <p:val>
                                            <p:fltVal val="0"/>
                                          </p:val>
                                        </p:tav>
                                        <p:tav tm="100000">
                                          <p:val>
                                            <p:strVal val="#ppt_w"/>
                                          </p:val>
                                        </p:tav>
                                      </p:tavLst>
                                    </p:anim>
                                    <p:anim calcmode="lin" valueType="num">
                                      <p:cBhvr>
                                        <p:cTn id="29" dur="500" fill="hold"/>
                                        <p:tgtEl>
                                          <p:spTgt spid="186"/>
                                        </p:tgtEl>
                                        <p:attrNameLst>
                                          <p:attrName>ppt_h</p:attrName>
                                        </p:attrNameLst>
                                      </p:cBhvr>
                                      <p:tavLst>
                                        <p:tav tm="0">
                                          <p:val>
                                            <p:fltVal val="0"/>
                                          </p:val>
                                        </p:tav>
                                        <p:tav tm="100000">
                                          <p:val>
                                            <p:strVal val="#ppt_h"/>
                                          </p:val>
                                        </p:tav>
                                      </p:tavLst>
                                    </p:anim>
                                  </p:childTnLst>
                                </p:cTn>
                              </p:par>
                            </p:childTnLst>
                          </p:cTn>
                        </p:par>
                        <p:par>
                          <p:cTn id="30" fill="hold">
                            <p:stCondLst>
                              <p:cond delay="500"/>
                            </p:stCondLst>
                            <p:childTnLst>
                              <p:par>
                                <p:cTn id="31" nodeType="afterEffect" presetClass="entr" presetSubtype="32" presetID="23" grpId="6" fill="hold">
                                  <p:stCondLst>
                                    <p:cond delay="0"/>
                                  </p:stCondLst>
                                  <p:iterate type="el" backwards="0">
                                    <p:tmAbs val="0"/>
                                  </p:iterate>
                                  <p:childTnLst>
                                    <p:set>
                                      <p:cBhvr>
                                        <p:cTn id="32" fill="hold"/>
                                        <p:tgtEl>
                                          <p:spTgt spid="189"/>
                                        </p:tgtEl>
                                        <p:attrNameLst>
                                          <p:attrName>style.visibility</p:attrName>
                                        </p:attrNameLst>
                                      </p:cBhvr>
                                      <p:to>
                                        <p:strVal val="visible"/>
                                      </p:to>
                                    </p:set>
                                    <p:anim calcmode="lin" valueType="num">
                                      <p:cBhvr>
                                        <p:cTn id="33" dur="500" fill="hold"/>
                                        <p:tgtEl>
                                          <p:spTgt spid="189"/>
                                        </p:tgtEl>
                                        <p:attrNameLst>
                                          <p:attrName>ppt_w</p:attrName>
                                        </p:attrNameLst>
                                      </p:cBhvr>
                                      <p:tavLst>
                                        <p:tav tm="0">
                                          <p:val>
                                            <p:fltVal val="0"/>
                                          </p:val>
                                        </p:tav>
                                        <p:tav tm="100000">
                                          <p:val>
                                            <p:strVal val="#ppt_w"/>
                                          </p:val>
                                        </p:tav>
                                      </p:tavLst>
                                    </p:anim>
                                    <p:anim calcmode="lin" valueType="num">
                                      <p:cBhvr>
                                        <p:cTn id="34" dur="500" fill="hold"/>
                                        <p:tgtEl>
                                          <p:spTgt spid="18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7" grpId="3"/>
      <p:bldP build="whole" bldLvl="1" animBg="1" rev="0" advAuto="0" spid="189" grpId="6"/>
      <p:bldP build="whole" bldLvl="1" animBg="1" rev="0" advAuto="0" spid="190" grpId="2"/>
      <p:bldP build="whole" bldLvl="1" animBg="1" rev="0" advAuto="0" spid="186" grpId="5"/>
      <p:bldP build="whole" bldLvl="1" animBg="1" rev="0" advAuto="0" spid="191" grpId="1"/>
      <p:bldP build="whole" bldLvl="1" animBg="1" rev="0" advAuto="0" spid="188" grpId="4"/>
    </p:bldLst>
  </p:timing>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195" name="Shape 195"/>
          <p:cNvSpPr/>
          <p:nvPr>
            <p:ph type="body" idx="1"/>
          </p:nvPr>
        </p:nvSpPr>
        <p:spPr>
          <a:xfrm>
            <a:off x="0" y="2167115"/>
            <a:ext cx="9144000" cy="1261885"/>
          </a:xfrm>
          <a:prstGeom prst="rect">
            <a:avLst/>
          </a:prstGeom>
        </p:spPr>
        <p:txBody>
          <a:bodyPr lIns="0" tIns="0" rIns="0" bIns="0">
            <a:normAutofit fontScale="100000" lnSpcReduction="0"/>
          </a:bodyPr>
          <a:lstStyle>
            <a:lvl1pPr marL="0" indent="0" algn="ctr">
              <a:spcBef>
                <a:spcPts val="900"/>
              </a:spcBef>
              <a:buSzTx/>
              <a:buNone/>
              <a:defRPr sz="3800"/>
            </a:lvl1pPr>
          </a:lstStyle>
          <a:p>
            <a:pPr lvl="0">
              <a:defRPr sz="1800">
                <a:effectLst/>
              </a:defRPr>
            </a:pPr>
            <a:r>
              <a:rPr sz="3800"/>
              <a:t>An angry user doesn’t need a solution (at that moment). They need empathy.</a:t>
            </a:r>
          </a:p>
        </p:txBody>
      </p:sp>
      <p:pic>
        <p:nvPicPr>
          <p:cNvPr id="196" name="image15.gif"/>
          <p:cNvPicPr/>
          <p:nvPr>
            <a:videoFile r:link="rId4"/>
            <p:extLst>
              <p:ext uri="{DAA4B4D4-6D71-4841-9C94-3DE7FCFB9230}">
                <p14:media xmlns:p14="http://schemas.microsoft.com/office/powerpoint/2010/main" r:embed="rId5"/>
              </p:ext>
            </p:extLst>
          </p:nvPr>
        </p:nvPicPr>
        <p:blipFill>
          <a:blip r:embed="rId6">
            <a:extLst/>
          </a:blip>
          <a:stretch>
            <a:fillRect/>
          </a:stretch>
        </p:blipFill>
        <p:spPr>
          <a:xfrm>
            <a:off x="2444750" y="3875742"/>
            <a:ext cx="4254500" cy="2387601"/>
          </a:xfrm>
          <a:prstGeom prst="rect">
            <a:avLst/>
          </a:prstGeom>
        </p:spPr>
      </p:pic>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mediacall" presetSubtype="0" presetID="1" grpId="1" fill="hold">
                                  <p:stCondLst>
                                    <p:cond delay="0"/>
                                  </p:stCondLst>
                                  <p:childTnLst>
                                    <p:cmd type="call" cmd="playFrom(0.0)">
                                      <p:cBhvr>
                                        <p:cTn id="6" dur="2519" fill="hold"/>
                                        <p:tgtEl>
                                          <p:spTgt spid="196"/>
                                        </p:tgtEl>
                                      </p:cBhvr>
                                    </p:cmd>
                                  </p:childTnLst>
                                </p:cTn>
                              </p:par>
                            </p:childTnLst>
                          </p:cTn>
                        </p:par>
                        <p:par>
                          <p:cTn id="7" fill="hold">
                            <p:stCondLst>
                              <p:cond delay="2519"/>
                            </p:stCondLst>
                            <p:childTnLst>
                              <p:par>
                                <p:cTn id="8" nodeType="afterEffect" presetClass="entr" presetSubtype="0" presetID="1" grpId="2" fill="hold">
                                  <p:stCondLst>
                                    <p:cond delay="0"/>
                                  </p:stCondLst>
                                  <p:iterate type="lt" backwards="0">
                                    <p:tmAbs val="100"/>
                                  </p:iterate>
                                  <p:childTnLst>
                                    <p:set>
                                      <p:cBhvr>
                                        <p:cTn id="9" fill="hold"/>
                                        <p:tgtEl>
                                          <p:spTgt spid="195">
                                            <p:bg/>
                                          </p:spTgt>
                                        </p:tgtEl>
                                        <p:attrNameLst>
                                          <p:attrName>style.visibility</p:attrName>
                                        </p:attrNameLst>
                                      </p:cBhvr>
                                      <p:to>
                                        <p:strVal val="visible"/>
                                      </p:to>
                                    </p:set>
                                  </p:childTnLst>
                                </p:cTn>
                              </p:par>
                              <p:par>
                                <p:cTn id="10" presetClass="entr" presetSubtype="0" presetID="1" grpId="2" fill="hold">
                                  <p:stCondLst>
                                    <p:cond delay="0"/>
                                  </p:stCondLst>
                                  <p:iterate type="lt" backwards="0">
                                    <p:tmAbs val="100"/>
                                  </p:iterate>
                                  <p:childTnLst>
                                    <p:set>
                                      <p:cBhvr>
                                        <p:cTn id="11" fill="hold"/>
                                        <p:tgtEl>
                                          <p:spTgt spid="195">
                                            <p:txEl>
                                              <p:pRg st="0" end="0"/>
                                            </p:txEl>
                                          </p:spTgt>
                                        </p:tgtEl>
                                        <p:attrNameLst>
                                          <p:attrName>style.visibility</p:attrName>
                                        </p:attrNameLst>
                                      </p:cBhvr>
                                      <p:to>
                                        <p:strVal val="visible"/>
                                      </p:to>
                                    </p:set>
                                  </p:childTnLst>
                                </p:cTn>
                              </p:par>
                            </p:childTnLst>
                          </p:cTn>
                        </p:par>
                        <p:par>
                          <p:cTn id="12" fill="hold">
                            <p:stCondLst>
                              <p:cond delay="2519"/>
                            </p:stCondLst>
                            <p:childTnLst>
                              <p:par>
                                <p:cTn id="13" nodeType="afterEffect" presetClass="entr" presetSubtype="32" presetID="23" grpId="1" fill="hold">
                                  <p:stCondLst>
                                    <p:cond delay="0"/>
                                  </p:stCondLst>
                                  <p:iterate type="el" backwards="0">
                                    <p:tmAbs val="0"/>
                                  </p:iterate>
                                  <p:childTnLst>
                                    <p:set>
                                      <p:cBhvr>
                                        <p:cTn id="14" fill="hold"/>
                                        <p:tgtEl>
                                          <p:spTgt spid="196"/>
                                        </p:tgtEl>
                                        <p:attrNameLst>
                                          <p:attrName>style.visibility</p:attrName>
                                        </p:attrNameLst>
                                      </p:cBhvr>
                                      <p:to>
                                        <p:strVal val="visible"/>
                                      </p:to>
                                    </p:set>
                                    <p:anim calcmode="lin" valueType="num">
                                      <p:cBhvr>
                                        <p:cTn id="15" dur="500" fill="hold"/>
                                        <p:tgtEl>
                                          <p:spTgt spid="196"/>
                                        </p:tgtEl>
                                        <p:attrNameLst>
                                          <p:attrName>ppt_w</p:attrName>
                                        </p:attrNameLst>
                                      </p:cBhvr>
                                      <p:tavLst>
                                        <p:tav tm="0">
                                          <p:val>
                                            <p:fltVal val="0"/>
                                          </p:val>
                                        </p:tav>
                                        <p:tav tm="100000">
                                          <p:val>
                                            <p:strVal val="#ppt_w"/>
                                          </p:val>
                                        </p:tav>
                                      </p:tavLst>
                                    </p:anim>
                                    <p:anim calcmode="lin" valueType="num">
                                      <p:cBhvr>
                                        <p:cTn id="16" dur="500" fill="hold"/>
                                        <p:tgtEl>
                                          <p:spTgt spid="19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7" fill="hold" display="0">
                  <p:stCondLst>
                    <p:cond delay="indefinite"/>
                  </p:stCondLst>
                </p:cTn>
                <p:tgtEl>
                  <p:spTgt spid="196"/>
                </p:tgtEl>
              </p:cMediaNode>
            </p:video>
          </p:childTnLst>
        </p:cTn>
      </p:par>
    </p:tnLst>
    <p:bldLst>
      <p:bldP build="p" bldLvl="1" animBg="1" rev="0" advAuto="0" spid="195" grpId="2"/>
      <p:bldP build="whole" bldLvl="1" animBg="1" rev="0" advAuto="0" spid="196" grpId="1"/>
    </p:bldLst>
  </p:timing>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02" name="Group 202"/>
          <p:cNvGrpSpPr/>
          <p:nvPr/>
        </p:nvGrpSpPr>
        <p:grpSpPr>
          <a:xfrm>
            <a:off x="291550" y="1436147"/>
            <a:ext cx="4114801" cy="4114801"/>
            <a:chOff x="0" y="0"/>
            <a:chExt cx="4114800" cy="4114800"/>
          </a:xfrm>
        </p:grpSpPr>
        <p:sp>
          <p:nvSpPr>
            <p:cNvPr id="200" name="Shape 200"/>
            <p:cNvSpPr/>
            <p:nvPr/>
          </p:nvSpPr>
          <p:spPr>
            <a:xfrm>
              <a:off x="0" y="0"/>
              <a:ext cx="4114800" cy="4114800"/>
            </a:xfrm>
            <a:prstGeom prst="rect">
              <a:avLst/>
            </a:prstGeom>
            <a:solidFill>
              <a:srgbClr val="FF0000"/>
            </a:solidFill>
            <a:ln w="38100" cap="flat">
              <a:solidFill>
                <a:srgbClr val="000000"/>
              </a:solidFill>
              <a:prstDash val="solid"/>
              <a:bevel/>
            </a:ln>
            <a:effectLst/>
          </p:spPr>
          <p:txBody>
            <a:bodyPr wrap="square" lIns="0" tIns="0" rIns="0" bIns="0" numCol="1" anchor="ctr">
              <a:noAutofit/>
            </a:bodyPr>
            <a:lstStyle/>
            <a:p>
              <a:pPr lvl="0" algn="ctr">
                <a:spcBef>
                  <a:spcPts val="1200"/>
                </a:spcBef>
                <a:defRPr>
                  <a:solidFill>
                    <a:srgbClr val="FFFFFF"/>
                  </a:solidFill>
                </a:defRPr>
              </a:pPr>
            </a:p>
          </p:txBody>
        </p:sp>
        <p:sp>
          <p:nvSpPr>
            <p:cNvPr id="201" name="Shape 201"/>
            <p:cNvSpPr/>
            <p:nvPr/>
          </p:nvSpPr>
          <p:spPr>
            <a:xfrm>
              <a:off x="0" y="506612"/>
              <a:ext cx="4114800" cy="31015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spcBef>
                  <a:spcPts val="1200"/>
                </a:spcBef>
              </a:pPr>
              <a:r>
                <a:rPr sz="3000">
                  <a:latin typeface="Arial Bold"/>
                  <a:ea typeface="Arial Bold"/>
                  <a:cs typeface="Arial Bold"/>
                  <a:sym typeface="Arial Bold"/>
                </a:rPr>
                <a:t>If the user believes we’re trying to screw them over, an alternative solution is </a:t>
              </a:r>
              <a:r>
                <a:rPr b="1" i="1" sz="3000"/>
                <a:t>proof</a:t>
              </a:r>
              <a:r>
                <a:rPr sz="3000">
                  <a:latin typeface="Arial Bold"/>
                  <a:ea typeface="Arial Bold"/>
                  <a:cs typeface="Arial Bold"/>
                  <a:sym typeface="Arial Bold"/>
                </a:rPr>
                <a:t> that we won’t give them what they want.</a:t>
              </a:r>
            </a:p>
          </p:txBody>
        </p:sp>
      </p:grpSp>
      <p:grpSp>
        <p:nvGrpSpPr>
          <p:cNvPr id="205" name="Group 205"/>
          <p:cNvGrpSpPr/>
          <p:nvPr/>
        </p:nvGrpSpPr>
        <p:grpSpPr>
          <a:xfrm>
            <a:off x="4743441" y="1436147"/>
            <a:ext cx="4114801" cy="4114801"/>
            <a:chOff x="0" y="0"/>
            <a:chExt cx="4114800" cy="4114800"/>
          </a:xfrm>
        </p:grpSpPr>
        <p:sp>
          <p:nvSpPr>
            <p:cNvPr id="203" name="Shape 203"/>
            <p:cNvSpPr/>
            <p:nvPr/>
          </p:nvSpPr>
          <p:spPr>
            <a:xfrm>
              <a:off x="0" y="0"/>
              <a:ext cx="4114800" cy="4114800"/>
            </a:xfrm>
            <a:prstGeom prst="rect">
              <a:avLst/>
            </a:prstGeom>
            <a:solidFill>
              <a:srgbClr val="CCFF66"/>
            </a:solidFill>
            <a:ln w="38100" cap="flat">
              <a:solidFill>
                <a:srgbClr val="000000"/>
              </a:solidFill>
              <a:prstDash val="solid"/>
              <a:bevel/>
            </a:ln>
            <a:effectLst/>
          </p:spPr>
          <p:txBody>
            <a:bodyPr wrap="square" lIns="0" tIns="0" rIns="0" bIns="0" numCol="1" anchor="ctr">
              <a:noAutofit/>
            </a:bodyPr>
            <a:lstStyle/>
            <a:p>
              <a:pPr lvl="0" algn="ctr">
                <a:spcBef>
                  <a:spcPts val="1200"/>
                </a:spcBef>
                <a:defRPr>
                  <a:solidFill>
                    <a:srgbClr val="FFFFFF"/>
                  </a:solidFill>
                </a:defRPr>
              </a:pPr>
            </a:p>
          </p:txBody>
        </p:sp>
        <p:sp>
          <p:nvSpPr>
            <p:cNvPr id="204" name="Shape 204"/>
            <p:cNvSpPr/>
            <p:nvPr/>
          </p:nvSpPr>
          <p:spPr>
            <a:xfrm>
              <a:off x="0" y="722512"/>
              <a:ext cx="4114800" cy="26697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spcBef>
                  <a:spcPts val="1200"/>
                </a:spcBef>
                <a:defRPr sz="3000">
                  <a:latin typeface="Arial Bold"/>
                  <a:ea typeface="Arial Bold"/>
                  <a:cs typeface="Arial Bold"/>
                  <a:sym typeface="Arial Bold"/>
                </a:defRPr>
              </a:lvl1pPr>
            </a:lstStyle>
            <a:p>
              <a:pPr lvl="0">
                <a:defRPr sz="1800"/>
              </a:pPr>
              <a:r>
                <a:rPr sz="3000"/>
                <a:t>If the user believes we’re trying to help, an alternative solution means we care enough to offer them something else.</a:t>
              </a:r>
            </a:p>
          </p:txBody>
        </p:sp>
      </p:grpSp>
      <p:sp>
        <p:nvSpPr>
          <p:cNvPr id="206" name="Shape 206"/>
          <p:cNvSpPr/>
          <p:nvPr>
            <p:ph type="title"/>
          </p:nvPr>
        </p:nvSpPr>
        <p:spPr>
          <a:xfrm>
            <a:off x="457200" y="323918"/>
            <a:ext cx="8229600" cy="707887"/>
          </a:xfrm>
          <a:prstGeom prst="rect">
            <a:avLst/>
          </a:prstGeom>
        </p:spPr>
        <p:txBody>
          <a:bodyPr lIns="0" tIns="0" rIns="0" bIns="0">
            <a:normAutofit fontScale="100000" lnSpcReduction="0"/>
          </a:bodyPr>
          <a:lstStyle/>
          <a:p>
            <a:pPr lvl="0">
              <a:defRPr sz="1800">
                <a:effectLst/>
              </a:defRPr>
            </a:pPr>
            <a:r>
              <a:rPr sz="4000"/>
              <a:t>Offering an alternative solution</a:t>
            </a:r>
          </a:p>
        </p:txBody>
      </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32" presetID="23" grpId="1" fill="hold">
                                  <p:stCondLst>
                                    <p:cond delay="0"/>
                                  </p:stCondLst>
                                  <p:iterate type="el" backwards="0">
                                    <p:tmAbs val="0"/>
                                  </p:iterate>
                                  <p:childTnLst>
                                    <p:set>
                                      <p:cBhvr>
                                        <p:cTn id="6" fill="hold"/>
                                        <p:tgtEl>
                                          <p:spTgt spid="202"/>
                                        </p:tgtEl>
                                        <p:attrNameLst>
                                          <p:attrName>style.visibility</p:attrName>
                                        </p:attrNameLst>
                                      </p:cBhvr>
                                      <p:to>
                                        <p:strVal val="visible"/>
                                      </p:to>
                                    </p:set>
                                    <p:anim calcmode="lin" valueType="num">
                                      <p:cBhvr>
                                        <p:cTn id="7" dur="500" fill="hold"/>
                                        <p:tgtEl>
                                          <p:spTgt spid="202"/>
                                        </p:tgtEl>
                                        <p:attrNameLst>
                                          <p:attrName>ppt_w</p:attrName>
                                        </p:attrNameLst>
                                      </p:cBhvr>
                                      <p:tavLst>
                                        <p:tav tm="0">
                                          <p:val>
                                            <p:fltVal val="0"/>
                                          </p:val>
                                        </p:tav>
                                        <p:tav tm="100000">
                                          <p:val>
                                            <p:strVal val="#ppt_w"/>
                                          </p:val>
                                        </p:tav>
                                      </p:tavLst>
                                    </p:anim>
                                    <p:anim calcmode="lin" valueType="num">
                                      <p:cBhvr>
                                        <p:cTn id="8" dur="500" fill="hold"/>
                                        <p:tgtEl>
                                          <p:spTgt spid="20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32" presetID="23" grpId="2" fill="hold">
                                  <p:stCondLst>
                                    <p:cond delay="0"/>
                                  </p:stCondLst>
                                  <p:iterate type="el" backwards="0">
                                    <p:tmAbs val="0"/>
                                  </p:iterate>
                                  <p:childTnLst>
                                    <p:set>
                                      <p:cBhvr>
                                        <p:cTn id="12" fill="hold"/>
                                        <p:tgtEl>
                                          <p:spTgt spid="205"/>
                                        </p:tgtEl>
                                        <p:attrNameLst>
                                          <p:attrName>style.visibility</p:attrName>
                                        </p:attrNameLst>
                                      </p:cBhvr>
                                      <p:to>
                                        <p:strVal val="visible"/>
                                      </p:to>
                                    </p:set>
                                    <p:anim calcmode="lin" valueType="num">
                                      <p:cBhvr>
                                        <p:cTn id="13" dur="500" fill="hold"/>
                                        <p:tgtEl>
                                          <p:spTgt spid="205"/>
                                        </p:tgtEl>
                                        <p:attrNameLst>
                                          <p:attrName>ppt_w</p:attrName>
                                        </p:attrNameLst>
                                      </p:cBhvr>
                                      <p:tavLst>
                                        <p:tav tm="0">
                                          <p:val>
                                            <p:fltVal val="0"/>
                                          </p:val>
                                        </p:tav>
                                        <p:tav tm="100000">
                                          <p:val>
                                            <p:strVal val="#ppt_w"/>
                                          </p:val>
                                        </p:tav>
                                      </p:tavLst>
                                    </p:anim>
                                    <p:anim calcmode="lin" valueType="num">
                                      <p:cBhvr>
                                        <p:cTn id="14" dur="500" fill="hold"/>
                                        <p:tgtEl>
                                          <p:spTgt spid="20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5" grpId="2"/>
      <p:bldP build="whole" bldLvl="1" animBg="1" rev="0" advAuto="0" spid="202" grpId="1"/>
    </p:bldLst>
  </p:timing>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210" name="Shape 210"/>
          <p:cNvSpPr/>
          <p:nvPr>
            <p:ph type="body" idx="1"/>
          </p:nvPr>
        </p:nvSpPr>
        <p:spPr>
          <a:xfrm>
            <a:off x="0" y="2105561"/>
            <a:ext cx="9144000" cy="1323439"/>
          </a:xfrm>
          <a:prstGeom prst="rect">
            <a:avLst/>
          </a:prstGeom>
        </p:spPr>
        <p:txBody>
          <a:bodyPr lIns="0" tIns="0" rIns="0" bIns="0">
            <a:normAutofit fontScale="100000" lnSpcReduction="0"/>
          </a:bodyPr>
          <a:lstStyle>
            <a:lvl1pPr marL="0" indent="0" algn="ctr">
              <a:spcBef>
                <a:spcPts val="900"/>
              </a:spcBef>
              <a:buSzTx/>
              <a:buNone/>
              <a:defRPr sz="4000"/>
            </a:lvl1pPr>
          </a:lstStyle>
          <a:p>
            <a:pPr lvl="0">
              <a:defRPr sz="1800">
                <a:effectLst/>
              </a:defRPr>
            </a:pPr>
            <a:r>
              <a:rPr sz="4000"/>
              <a:t>Empathy makes the user more willing to compromise with us.</a:t>
            </a:r>
          </a:p>
        </p:txBody>
      </p:sp>
      <p:pic>
        <p:nvPicPr>
          <p:cNvPr id="211" name="image16.gif"/>
          <p:cNvPicPr/>
          <p:nvPr>
            <a:videoFile r:link="rId4"/>
            <p:extLst>
              <p:ext uri="{DAA4B4D4-6D71-4841-9C94-3DE7FCFB9230}">
                <p14:media xmlns:p14="http://schemas.microsoft.com/office/powerpoint/2010/main" r:embed="rId5"/>
              </p:ext>
            </p:extLst>
          </p:nvPr>
        </p:nvPicPr>
        <p:blipFill>
          <a:blip r:embed="rId6">
            <a:extLst/>
          </a:blip>
          <a:stretch>
            <a:fillRect/>
          </a:stretch>
        </p:blipFill>
        <p:spPr>
          <a:xfrm>
            <a:off x="1734362" y="3840480"/>
            <a:ext cx="5675274" cy="2451719"/>
          </a:xfrm>
          <a:prstGeom prst="rect">
            <a:avLst/>
          </a:prstGeom>
        </p:spPr>
      </p:pic>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mediacall" presetSubtype="0" presetID="1" grpId="1" fill="hold">
                                  <p:stCondLst>
                                    <p:cond delay="0"/>
                                  </p:stCondLst>
                                  <p:childTnLst>
                                    <p:cmd type="call" cmd="playFrom(0.0)">
                                      <p:cBhvr>
                                        <p:cTn id="6" dur="2100" fill="hold"/>
                                        <p:tgtEl>
                                          <p:spTgt spid="211"/>
                                        </p:tgtEl>
                                      </p:cBhvr>
                                    </p:cmd>
                                  </p:childTnLst>
                                </p:cTn>
                              </p:par>
                            </p:childTnLst>
                          </p:cTn>
                        </p:par>
                        <p:par>
                          <p:cTn id="7" fill="hold">
                            <p:stCondLst>
                              <p:cond delay="2100"/>
                            </p:stCondLst>
                            <p:childTnLst>
                              <p:par>
                                <p:cTn id="8" nodeType="afterEffect" presetClass="entr" presetSubtype="0" presetID="1" grpId="2" fill="hold">
                                  <p:stCondLst>
                                    <p:cond delay="0"/>
                                  </p:stCondLst>
                                  <p:iterate type="lt" backwards="0">
                                    <p:tmAbs val="100"/>
                                  </p:iterate>
                                  <p:childTnLst>
                                    <p:set>
                                      <p:cBhvr>
                                        <p:cTn id="9" fill="hold"/>
                                        <p:tgtEl>
                                          <p:spTgt spid="210">
                                            <p:bg/>
                                          </p:spTgt>
                                        </p:tgtEl>
                                        <p:attrNameLst>
                                          <p:attrName>style.visibility</p:attrName>
                                        </p:attrNameLst>
                                      </p:cBhvr>
                                      <p:to>
                                        <p:strVal val="visible"/>
                                      </p:to>
                                    </p:set>
                                  </p:childTnLst>
                                </p:cTn>
                              </p:par>
                              <p:par>
                                <p:cTn id="10" presetClass="entr" presetSubtype="0" presetID="1" grpId="2" fill="hold">
                                  <p:stCondLst>
                                    <p:cond delay="0"/>
                                  </p:stCondLst>
                                  <p:iterate type="lt" backwards="0">
                                    <p:tmAbs val="100"/>
                                  </p:iterate>
                                  <p:childTnLst>
                                    <p:set>
                                      <p:cBhvr>
                                        <p:cTn id="11" fill="hold"/>
                                        <p:tgtEl>
                                          <p:spTgt spid="210">
                                            <p:txEl>
                                              <p:pRg st="0" end="0"/>
                                            </p:txEl>
                                          </p:spTgt>
                                        </p:tgtEl>
                                        <p:attrNameLst>
                                          <p:attrName>style.visibility</p:attrName>
                                        </p:attrNameLst>
                                      </p:cBhvr>
                                      <p:to>
                                        <p:strVal val="visible"/>
                                      </p:to>
                                    </p:set>
                                  </p:childTnLst>
                                </p:cTn>
                              </p:par>
                            </p:childTnLst>
                          </p:cTn>
                        </p:par>
                        <p:par>
                          <p:cTn id="12" fill="hold">
                            <p:stCondLst>
                              <p:cond delay="2100"/>
                            </p:stCondLst>
                            <p:childTnLst>
                              <p:par>
                                <p:cTn id="13" nodeType="afterEffect" presetClass="entr" presetSubtype="32" presetID="23" grpId="1" fill="hold">
                                  <p:stCondLst>
                                    <p:cond delay="0"/>
                                  </p:stCondLst>
                                  <p:iterate type="el" backwards="0">
                                    <p:tmAbs val="0"/>
                                  </p:iterate>
                                  <p:childTnLst>
                                    <p:set>
                                      <p:cBhvr>
                                        <p:cTn id="14" fill="hold"/>
                                        <p:tgtEl>
                                          <p:spTgt spid="211"/>
                                        </p:tgtEl>
                                        <p:attrNameLst>
                                          <p:attrName>style.visibility</p:attrName>
                                        </p:attrNameLst>
                                      </p:cBhvr>
                                      <p:to>
                                        <p:strVal val="visible"/>
                                      </p:to>
                                    </p:set>
                                    <p:anim calcmode="lin" valueType="num">
                                      <p:cBhvr>
                                        <p:cTn id="15" dur="500" fill="hold"/>
                                        <p:tgtEl>
                                          <p:spTgt spid="211"/>
                                        </p:tgtEl>
                                        <p:attrNameLst>
                                          <p:attrName>ppt_w</p:attrName>
                                        </p:attrNameLst>
                                      </p:cBhvr>
                                      <p:tavLst>
                                        <p:tav tm="0">
                                          <p:val>
                                            <p:fltVal val="0"/>
                                          </p:val>
                                        </p:tav>
                                        <p:tav tm="100000">
                                          <p:val>
                                            <p:strVal val="#ppt_w"/>
                                          </p:val>
                                        </p:tav>
                                      </p:tavLst>
                                    </p:anim>
                                    <p:anim calcmode="lin" valueType="num">
                                      <p:cBhvr>
                                        <p:cTn id="16" dur="500" fill="hold"/>
                                        <p:tgtEl>
                                          <p:spTgt spid="2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7" fill="hold" display="0">
                  <p:stCondLst>
                    <p:cond delay="indefinite"/>
                  </p:stCondLst>
                </p:cTn>
                <p:tgtEl>
                  <p:spTgt spid="211"/>
                </p:tgtEl>
              </p:cMediaNode>
            </p:video>
          </p:childTnLst>
        </p:cTn>
      </p:par>
    </p:tnLst>
    <p:bldLst>
      <p:bldP build="p" bldLvl="1" animBg="1" rev="0" advAuto="0" spid="210" grpId="2"/>
      <p:bldP build="whole" bldLvl="1" animBg="1" rev="0" advAuto="0" spid="211" grpId="1"/>
    </p:bldLst>
  </p:timing>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215" name="Shape 215"/>
          <p:cNvSpPr/>
          <p:nvPr>
            <p:ph type="title"/>
          </p:nvPr>
        </p:nvSpPr>
        <p:spPr>
          <a:xfrm>
            <a:off x="457200" y="293141"/>
            <a:ext cx="8229600" cy="769443"/>
          </a:xfrm>
          <a:prstGeom prst="rect">
            <a:avLst/>
          </a:prstGeom>
        </p:spPr>
        <p:txBody>
          <a:bodyPr lIns="0" tIns="0" rIns="0" bIns="0">
            <a:normAutofit fontScale="100000" lnSpcReduction="0"/>
          </a:bodyPr>
          <a:lstStyle/>
          <a:p>
            <a:pPr lvl="0">
              <a:defRPr sz="1800">
                <a:effectLst/>
              </a:defRPr>
            </a:pPr>
            <a:r>
              <a:rPr sz="4400"/>
              <a:t>How </a:t>
            </a:r>
            <a:r>
              <a:rPr b="1" i="1" sz="4400">
                <a:latin typeface="Arial"/>
                <a:ea typeface="Arial"/>
                <a:cs typeface="Arial"/>
                <a:sym typeface="Arial"/>
              </a:rPr>
              <a:t>do</a:t>
            </a:r>
            <a:r>
              <a:rPr sz="4400"/>
              <a:t> we create empathy?</a:t>
            </a:r>
          </a:p>
        </p:txBody>
      </p:sp>
      <p:pic>
        <p:nvPicPr>
          <p:cNvPr id="216" name="image17.jpg" descr="http://cdn.theanimals.pics/pictures/wallpaperzoo.com/wp-content/uploads/2013/12/dog-and-cat-wallpapers.jpg"/>
          <p:cNvPicPr/>
          <p:nvPr/>
        </p:nvPicPr>
        <p:blipFill>
          <a:blip r:embed="rId4">
            <a:extLst/>
          </a:blip>
          <a:stretch>
            <a:fillRect/>
          </a:stretch>
        </p:blipFill>
        <p:spPr>
          <a:xfrm>
            <a:off x="270639" y="1228959"/>
            <a:ext cx="8558801" cy="5349251"/>
          </a:xfrm>
          <a:prstGeom prst="rect">
            <a:avLst/>
          </a:prstGeom>
          <a:ln w="12700">
            <a:miter lim="400000"/>
          </a:ln>
        </p:spPr>
      </p:pic>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0"/>
                                  </p:stCondLst>
                                  <p:iterate type="lt" backwards="0">
                                    <p:tmAbs val="0"/>
                                  </p:iterate>
                                  <p:childTnLst>
                                    <p:set>
                                      <p:cBhvr>
                                        <p:cTn id="6" fill="hold"/>
                                        <p:tgtEl>
                                          <p:spTgt spid="215"/>
                                        </p:tgtEl>
                                        <p:attrNameLst>
                                          <p:attrName>style.visibility</p:attrName>
                                        </p:attrNameLst>
                                      </p:cBhvr>
                                      <p:to>
                                        <p:strVal val="visible"/>
                                      </p:to>
                                    </p:set>
                                  </p:childTnLst>
                                </p:cTn>
                              </p:par>
                            </p:childTnLst>
                          </p:cTn>
                        </p:par>
                        <p:par>
                          <p:cTn id="7" fill="hold">
                            <p:stCondLst>
                              <p:cond delay="0"/>
                            </p:stCondLst>
                            <p:childTnLst>
                              <p:par>
                                <p:cTn id="8" nodeType="afterEffect" presetClass="entr" presetSubtype="32" presetID="23" grpId="2" fill="hold">
                                  <p:stCondLst>
                                    <p:cond delay="0"/>
                                  </p:stCondLst>
                                  <p:iterate type="el" backwards="0">
                                    <p:tmAbs val="0"/>
                                  </p:iterate>
                                  <p:childTnLst>
                                    <p:set>
                                      <p:cBhvr>
                                        <p:cTn id="9" fill="hold"/>
                                        <p:tgtEl>
                                          <p:spTgt spid="216"/>
                                        </p:tgtEl>
                                        <p:attrNameLst>
                                          <p:attrName>style.visibility</p:attrName>
                                        </p:attrNameLst>
                                      </p:cBhvr>
                                      <p:to>
                                        <p:strVal val="visible"/>
                                      </p:to>
                                    </p:set>
                                    <p:anim calcmode="lin" valueType="num">
                                      <p:cBhvr>
                                        <p:cTn id="10" dur="500" fill="hold"/>
                                        <p:tgtEl>
                                          <p:spTgt spid="216"/>
                                        </p:tgtEl>
                                        <p:attrNameLst>
                                          <p:attrName>ppt_w</p:attrName>
                                        </p:attrNameLst>
                                      </p:cBhvr>
                                      <p:tavLst>
                                        <p:tav tm="0">
                                          <p:val>
                                            <p:fltVal val="0"/>
                                          </p:val>
                                        </p:tav>
                                        <p:tav tm="100000">
                                          <p:val>
                                            <p:strVal val="#ppt_w"/>
                                          </p:val>
                                        </p:tav>
                                      </p:tavLst>
                                    </p:anim>
                                    <p:anim calcmode="lin" valueType="num">
                                      <p:cBhvr>
                                        <p:cTn id="11" dur="500" fill="hold"/>
                                        <p:tgtEl>
                                          <p:spTgt spid="2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5" grpId="1"/>
      <p:bldP build="whole" bldLvl="1" animBg="1" rev="0" advAuto="0" spid="216" grpId="2"/>
    </p:bldLst>
  </p:timing>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000000"/>
        </a:solidFill>
      </p:bgPr>
    </p:bg>
    <p:spTree>
      <p:nvGrpSpPr>
        <p:cNvPr id="1" name=""/>
        <p:cNvGrpSpPr/>
        <p:nvPr/>
      </p:nvGrpSpPr>
      <p:grpSpPr>
        <a:xfrm>
          <a:off x="0" y="0"/>
          <a:ext cx="0" cy="0"/>
          <a:chOff x="0" y="0"/>
          <a:chExt cx="0" cy="0"/>
        </a:xfrm>
      </p:grpSpPr>
      <p:sp>
        <p:nvSpPr>
          <p:cNvPr id="220" name="Shape 220"/>
          <p:cNvSpPr/>
          <p:nvPr/>
        </p:nvSpPr>
        <p:spPr>
          <a:xfrm>
            <a:off x="0" y="-1"/>
            <a:ext cx="9144000" cy="164380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5400">
                <a:solidFill>
                  <a:srgbClr val="FF0000"/>
                </a:solidFill>
                <a:latin typeface="Arial Bold"/>
                <a:ea typeface="Arial Bold"/>
                <a:cs typeface="Arial Bold"/>
                <a:sym typeface="Arial Bold"/>
              </a:defRPr>
            </a:lvl1pPr>
          </a:lstStyle>
          <a:p>
            <a:pPr lvl="0">
              <a:defRPr sz="1800">
                <a:solidFill>
                  <a:srgbClr val="000000"/>
                </a:solidFill>
              </a:defRPr>
            </a:pPr>
            <a:r>
              <a:rPr sz="5400">
                <a:solidFill>
                  <a:srgbClr val="FF0000"/>
                </a:solidFill>
              </a:rPr>
              <a:t>Strategies to defuse user anger</a:t>
            </a:r>
          </a:p>
        </p:txBody>
      </p:sp>
      <p:pic>
        <p:nvPicPr>
          <p:cNvPr id="221" name="image18.jpg" descr="Kung-Fu Cat XD by xLostxGirLx"/>
          <p:cNvPicPr/>
          <p:nvPr/>
        </p:nvPicPr>
        <p:blipFill>
          <a:blip r:embed="rId3">
            <a:extLst/>
          </a:blip>
          <a:stretch>
            <a:fillRect/>
          </a:stretch>
        </p:blipFill>
        <p:spPr>
          <a:xfrm>
            <a:off x="1423350" y="1931204"/>
            <a:ext cx="6297301" cy="4722976"/>
          </a:xfrm>
          <a:prstGeom prst="rect">
            <a:avLst/>
          </a:prstGeom>
          <a:ln w="12700">
            <a:miter lim="400000"/>
          </a:ln>
        </p:spPr>
      </p:pic>
    </p:spTree>
  </p:cSld>
  <p:clrMapOvr>
    <a:masterClrMapping/>
  </p:clrMapOvr>
  <p:transition spd="fast" advClick="1">
    <p:cover dir="d"/>
  </p:transition>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225" name="Shape 225"/>
          <p:cNvSpPr/>
          <p:nvPr>
            <p:ph type="body" idx="1"/>
          </p:nvPr>
        </p:nvSpPr>
        <p:spPr>
          <a:xfrm>
            <a:off x="0" y="2276849"/>
            <a:ext cx="9144000" cy="830999"/>
          </a:xfrm>
          <a:prstGeom prst="rect">
            <a:avLst/>
          </a:prstGeom>
        </p:spPr>
        <p:txBody>
          <a:bodyPr lIns="0" tIns="0" rIns="0" bIns="0">
            <a:normAutofit fontScale="100000" lnSpcReduction="0"/>
          </a:bodyPr>
          <a:lstStyle>
            <a:lvl1pPr marL="0" indent="0" algn="ctr">
              <a:spcBef>
                <a:spcPts val="1100"/>
              </a:spcBef>
              <a:buSzTx/>
              <a:buNone/>
              <a:defRPr sz="4800"/>
            </a:lvl1pPr>
          </a:lstStyle>
          <a:p>
            <a:pPr lvl="0">
              <a:defRPr sz="1800">
                <a:effectLst/>
              </a:defRPr>
            </a:pPr>
            <a:r>
              <a:rPr sz="4800"/>
              <a:t>Avoid canned lines.</a:t>
            </a:r>
          </a:p>
        </p:txBody>
      </p:sp>
      <p:pic>
        <p:nvPicPr>
          <p:cNvPr id="226" name="image19.png" descr="C:\Users\Dennis\Documents\{Current}\Automattic\14-11-07 UserConf\Images\can-of-worms-download.png"/>
          <p:cNvPicPr/>
          <p:nvPr/>
        </p:nvPicPr>
        <p:blipFill>
          <a:blip r:embed="rId4">
            <a:extLst/>
          </a:blip>
          <a:stretch>
            <a:fillRect/>
          </a:stretch>
        </p:blipFill>
        <p:spPr>
          <a:xfrm>
            <a:off x="3274807" y="3429000"/>
            <a:ext cx="2594387" cy="2594387"/>
          </a:xfrm>
          <a:prstGeom prst="rect">
            <a:avLst/>
          </a:prstGeom>
          <a:ln w="12700">
            <a:miter lim="400000"/>
          </a:ln>
        </p:spPr>
      </p:pic>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0"/>
                                  </p:stCondLst>
                                  <p:iterate type="lt" backwards="0">
                                    <p:tmAbs val="100"/>
                                  </p:iterate>
                                  <p:childTnLst>
                                    <p:set>
                                      <p:cBhvr>
                                        <p:cTn id="6" fill="hold"/>
                                        <p:tgtEl>
                                          <p:spTgt spid="225">
                                            <p:bg/>
                                          </p:spTgt>
                                        </p:tgtEl>
                                        <p:attrNameLst>
                                          <p:attrName>style.visibility</p:attrName>
                                        </p:attrNameLst>
                                      </p:cBhvr>
                                      <p:to>
                                        <p:strVal val="visible"/>
                                      </p:to>
                                    </p:set>
                                  </p:childTnLst>
                                </p:cTn>
                              </p:par>
                              <p:par>
                                <p:cTn id="7" presetClass="entr" presetSubtype="0" presetID="1" grpId="1" fill="hold">
                                  <p:stCondLst>
                                    <p:cond delay="0"/>
                                  </p:stCondLst>
                                  <p:iterate type="lt" backwards="0">
                                    <p:tmAbs val="100"/>
                                  </p:iterate>
                                  <p:childTnLst>
                                    <p:set>
                                      <p:cBhvr>
                                        <p:cTn id="8" fill="hold"/>
                                        <p:tgtEl>
                                          <p:spTgt spid="225">
                                            <p:txEl>
                                              <p:pRg st="0" end="0"/>
                                            </p:txEl>
                                          </p:spTgt>
                                        </p:tgtEl>
                                        <p:attrNameLst>
                                          <p:attrName>style.visibility</p:attrName>
                                        </p:attrNameLst>
                                      </p:cBhvr>
                                      <p:to>
                                        <p:strVal val="visible"/>
                                      </p:to>
                                    </p:set>
                                  </p:childTnLst>
                                </p:cTn>
                              </p:par>
                            </p:childTnLst>
                          </p:cTn>
                        </p:par>
                        <p:par>
                          <p:cTn id="9" fill="hold">
                            <p:stCondLst>
                              <p:cond delay="0"/>
                            </p:stCondLst>
                            <p:childTnLst>
                              <p:par>
                                <p:cTn id="10" nodeType="afterEffect" presetClass="entr" presetSubtype="4" presetID="2" grpId="2" fill="hold">
                                  <p:stCondLst>
                                    <p:cond delay="0"/>
                                  </p:stCondLst>
                                  <p:iterate type="el" backwards="0">
                                    <p:tmAbs val="0"/>
                                  </p:iterate>
                                  <p:childTnLst>
                                    <p:set>
                                      <p:cBhvr>
                                        <p:cTn id="11" fill="hold"/>
                                        <p:tgtEl>
                                          <p:spTgt spid="226"/>
                                        </p:tgtEl>
                                        <p:attrNameLst>
                                          <p:attrName>style.visibility</p:attrName>
                                        </p:attrNameLst>
                                      </p:cBhvr>
                                      <p:to>
                                        <p:strVal val="visible"/>
                                      </p:to>
                                    </p:set>
                                    <p:anim calcmode="lin" valueType="num">
                                      <p:cBhvr>
                                        <p:cTn id="12" dur="500" fill="hold"/>
                                        <p:tgtEl>
                                          <p:spTgt spid="226"/>
                                        </p:tgtEl>
                                        <p:attrNameLst>
                                          <p:attrName>ppt_x</p:attrName>
                                        </p:attrNameLst>
                                      </p:cBhvr>
                                      <p:tavLst>
                                        <p:tav tm="0">
                                          <p:val>
                                            <p:strVal val="#ppt_x"/>
                                          </p:val>
                                        </p:tav>
                                        <p:tav tm="100000">
                                          <p:val>
                                            <p:strVal val="#ppt_x"/>
                                          </p:val>
                                        </p:tav>
                                      </p:tavLst>
                                    </p:anim>
                                    <p:anim calcmode="lin" valueType="num">
                                      <p:cBhvr>
                                        <p:cTn id="13" dur="500" fill="hold"/>
                                        <p:tgtEl>
                                          <p:spTgt spid="2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6" grpId="2"/>
      <p:bldP build="p" bldLvl="1" animBg="1" rev="0" advAuto="0" spid="225" grpId="1"/>
    </p:bldLst>
  </p:timing>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32" name="Group 232"/>
          <p:cNvGrpSpPr/>
          <p:nvPr/>
        </p:nvGrpSpPr>
        <p:grpSpPr>
          <a:xfrm>
            <a:off x="4724400" y="2142962"/>
            <a:ext cx="3994121" cy="1055609"/>
            <a:chOff x="0" y="0"/>
            <a:chExt cx="3994120" cy="1055608"/>
          </a:xfrm>
        </p:grpSpPr>
        <p:sp>
          <p:nvSpPr>
            <p:cNvPr id="230" name="Shape 230"/>
            <p:cNvSpPr/>
            <p:nvPr/>
          </p:nvSpPr>
          <p:spPr>
            <a:xfrm>
              <a:off x="0" y="0"/>
              <a:ext cx="3994121" cy="1055609"/>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231" name="Shape 231"/>
            <p:cNvSpPr/>
            <p:nvPr/>
          </p:nvSpPr>
          <p:spPr>
            <a:xfrm>
              <a:off x="51530" y="81500"/>
              <a:ext cx="3891060" cy="892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I’m sorry you feel this way.</a:t>
              </a:r>
            </a:p>
          </p:txBody>
        </p:sp>
      </p:grpSp>
      <p:grpSp>
        <p:nvGrpSpPr>
          <p:cNvPr id="235" name="Group 235"/>
          <p:cNvGrpSpPr/>
          <p:nvPr/>
        </p:nvGrpSpPr>
        <p:grpSpPr>
          <a:xfrm>
            <a:off x="309044" y="740649"/>
            <a:ext cx="3994122" cy="1532335"/>
            <a:chOff x="0" y="0"/>
            <a:chExt cx="3994120" cy="1532333"/>
          </a:xfrm>
        </p:grpSpPr>
        <p:sp>
          <p:nvSpPr>
            <p:cNvPr id="233" name="Shape 233"/>
            <p:cNvSpPr/>
            <p:nvPr/>
          </p:nvSpPr>
          <p:spPr>
            <a:xfrm>
              <a:off x="0" y="0"/>
              <a:ext cx="3994121" cy="1532334"/>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234" name="Shape 234"/>
            <p:cNvSpPr/>
            <p:nvPr/>
          </p:nvSpPr>
          <p:spPr>
            <a:xfrm>
              <a:off x="74801" y="116663"/>
              <a:ext cx="3844518" cy="12990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How can I help you have a great experience today?</a:t>
              </a:r>
            </a:p>
          </p:txBody>
        </p:sp>
      </p:grpSp>
      <p:grpSp>
        <p:nvGrpSpPr>
          <p:cNvPr id="238" name="Group 238"/>
          <p:cNvGrpSpPr/>
          <p:nvPr/>
        </p:nvGrpSpPr>
        <p:grpSpPr>
          <a:xfrm>
            <a:off x="309044" y="3198570"/>
            <a:ext cx="3994122" cy="1532335"/>
            <a:chOff x="0" y="0"/>
            <a:chExt cx="3994120" cy="1532333"/>
          </a:xfrm>
        </p:grpSpPr>
        <p:sp>
          <p:nvSpPr>
            <p:cNvPr id="236" name="Shape 236"/>
            <p:cNvSpPr/>
            <p:nvPr/>
          </p:nvSpPr>
          <p:spPr>
            <a:xfrm>
              <a:off x="0" y="0"/>
              <a:ext cx="3994121" cy="1532334"/>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237" name="Shape 237"/>
            <p:cNvSpPr/>
            <p:nvPr/>
          </p:nvSpPr>
          <p:spPr>
            <a:xfrm>
              <a:off x="74801" y="319863"/>
              <a:ext cx="3844518" cy="892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Let’s see what we can do to make things right.</a:t>
              </a:r>
            </a:p>
          </p:txBody>
        </p:sp>
      </p:grpSp>
      <p:grpSp>
        <p:nvGrpSpPr>
          <p:cNvPr id="241" name="Group 241"/>
          <p:cNvGrpSpPr/>
          <p:nvPr/>
        </p:nvGrpSpPr>
        <p:grpSpPr>
          <a:xfrm>
            <a:off x="4724400" y="3966669"/>
            <a:ext cx="3994121" cy="2009062"/>
            <a:chOff x="0" y="0"/>
            <a:chExt cx="3994120" cy="2009061"/>
          </a:xfrm>
        </p:grpSpPr>
        <p:sp>
          <p:nvSpPr>
            <p:cNvPr id="239" name="Shape 239"/>
            <p:cNvSpPr/>
            <p:nvPr/>
          </p:nvSpPr>
          <p:spPr>
            <a:xfrm>
              <a:off x="0" y="0"/>
              <a:ext cx="3994121" cy="2009062"/>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240" name="Shape 240"/>
            <p:cNvSpPr/>
            <p:nvPr/>
          </p:nvSpPr>
          <p:spPr>
            <a:xfrm>
              <a:off x="98073" y="151827"/>
              <a:ext cx="3797974" cy="17054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I understand where you’re coming from, and I will do my best to help you.</a:t>
              </a:r>
            </a:p>
          </p:txBody>
        </p:sp>
      </p:grpSp>
      <p:pic>
        <p:nvPicPr>
          <p:cNvPr id="242" name="image20.gif"/>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2095500" y="1784349"/>
            <a:ext cx="4953000" cy="3289301"/>
          </a:xfrm>
          <a:prstGeom prst="rect">
            <a:avLst/>
          </a:prstGeom>
        </p:spPr>
      </p:pic>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mediacall" presetSubtype="0" presetID="1" grpId="1" fill="hold">
                                  <p:stCondLst>
                                    <p:cond delay="0"/>
                                  </p:stCondLst>
                                  <p:childTnLst>
                                    <p:cmd type="call" cmd="playFrom(0.0)">
                                      <p:cBhvr>
                                        <p:cTn id="6" dur="1700" fill="hold"/>
                                        <p:tgtEl>
                                          <p:spTgt spid="242"/>
                                        </p:tgtEl>
                                      </p:cBhvr>
                                    </p:cmd>
                                  </p:childTnLst>
                                </p:cTn>
                              </p:par>
                            </p:childTnLst>
                          </p:cTn>
                        </p:par>
                        <p:par>
                          <p:cTn id="7" fill="hold">
                            <p:stCondLst>
                              <p:cond delay="1700"/>
                            </p:stCondLst>
                            <p:childTnLst>
                              <p:par>
                                <p:cTn id="8" nodeType="afterEffect" presetClass="entr" presetSubtype="2" presetID="2" grpId="2" fill="hold">
                                  <p:stCondLst>
                                    <p:cond delay="500"/>
                                  </p:stCondLst>
                                  <p:iterate type="el" backwards="0">
                                    <p:tmAbs val="0"/>
                                  </p:iterate>
                                  <p:childTnLst>
                                    <p:set>
                                      <p:cBhvr>
                                        <p:cTn id="9" fill="hold"/>
                                        <p:tgtEl>
                                          <p:spTgt spid="235"/>
                                        </p:tgtEl>
                                        <p:attrNameLst>
                                          <p:attrName>style.visibility</p:attrName>
                                        </p:attrNameLst>
                                      </p:cBhvr>
                                      <p:to>
                                        <p:strVal val="visible"/>
                                      </p:to>
                                    </p:set>
                                    <p:anim calcmode="lin" valueType="num">
                                      <p:cBhvr>
                                        <p:cTn id="10" dur="100" fill="hold"/>
                                        <p:tgtEl>
                                          <p:spTgt spid="235"/>
                                        </p:tgtEl>
                                        <p:attrNameLst>
                                          <p:attrName>ppt_x</p:attrName>
                                        </p:attrNameLst>
                                      </p:cBhvr>
                                      <p:tavLst>
                                        <p:tav tm="0">
                                          <p:val>
                                            <p:strVal val="1+#ppt_w/2"/>
                                          </p:val>
                                        </p:tav>
                                        <p:tav tm="100000">
                                          <p:val>
                                            <p:strVal val="#ppt_x"/>
                                          </p:val>
                                        </p:tav>
                                      </p:tavLst>
                                    </p:anim>
                                    <p:anim calcmode="lin" valueType="num">
                                      <p:cBhvr>
                                        <p:cTn id="11" dur="100" fill="hold"/>
                                        <p:tgtEl>
                                          <p:spTgt spid="235"/>
                                        </p:tgtEl>
                                        <p:attrNameLst>
                                          <p:attrName>ppt_y</p:attrName>
                                        </p:attrNameLst>
                                      </p:cBhvr>
                                      <p:tavLst>
                                        <p:tav tm="0">
                                          <p:val>
                                            <p:strVal val="#ppt_y"/>
                                          </p:val>
                                        </p:tav>
                                        <p:tav tm="100000">
                                          <p:val>
                                            <p:strVal val="#ppt_y"/>
                                          </p:val>
                                        </p:tav>
                                      </p:tavLst>
                                    </p:anim>
                                  </p:childTnLst>
                                </p:cTn>
                              </p:par>
                            </p:childTnLst>
                          </p:cTn>
                        </p:par>
                        <p:par>
                          <p:cTn id="12" fill="hold">
                            <p:stCondLst>
                              <p:cond delay="2300"/>
                            </p:stCondLst>
                            <p:childTnLst>
                              <p:par>
                                <p:cTn id="13" nodeType="afterEffect" presetClass="entr" presetSubtype="2" presetID="2" grpId="3" fill="hold">
                                  <p:stCondLst>
                                    <p:cond delay="500"/>
                                  </p:stCondLst>
                                  <p:iterate type="el" backwards="0">
                                    <p:tmAbs val="0"/>
                                  </p:iterate>
                                  <p:childTnLst>
                                    <p:set>
                                      <p:cBhvr>
                                        <p:cTn id="14" fill="hold"/>
                                        <p:tgtEl>
                                          <p:spTgt spid="232"/>
                                        </p:tgtEl>
                                        <p:attrNameLst>
                                          <p:attrName>style.visibility</p:attrName>
                                        </p:attrNameLst>
                                      </p:cBhvr>
                                      <p:to>
                                        <p:strVal val="visible"/>
                                      </p:to>
                                    </p:set>
                                    <p:anim calcmode="lin" valueType="num">
                                      <p:cBhvr>
                                        <p:cTn id="15" dur="100" fill="hold"/>
                                        <p:tgtEl>
                                          <p:spTgt spid="232"/>
                                        </p:tgtEl>
                                        <p:attrNameLst>
                                          <p:attrName>ppt_x</p:attrName>
                                        </p:attrNameLst>
                                      </p:cBhvr>
                                      <p:tavLst>
                                        <p:tav tm="0">
                                          <p:val>
                                            <p:strVal val="1+#ppt_w/2"/>
                                          </p:val>
                                        </p:tav>
                                        <p:tav tm="100000">
                                          <p:val>
                                            <p:strVal val="#ppt_x"/>
                                          </p:val>
                                        </p:tav>
                                      </p:tavLst>
                                    </p:anim>
                                    <p:anim calcmode="lin" valueType="num">
                                      <p:cBhvr>
                                        <p:cTn id="16" dur="100" fill="hold"/>
                                        <p:tgtEl>
                                          <p:spTgt spid="232"/>
                                        </p:tgtEl>
                                        <p:attrNameLst>
                                          <p:attrName>ppt_y</p:attrName>
                                        </p:attrNameLst>
                                      </p:cBhvr>
                                      <p:tavLst>
                                        <p:tav tm="0">
                                          <p:val>
                                            <p:strVal val="#ppt_y"/>
                                          </p:val>
                                        </p:tav>
                                        <p:tav tm="100000">
                                          <p:val>
                                            <p:strVal val="#ppt_y"/>
                                          </p:val>
                                        </p:tav>
                                      </p:tavLst>
                                    </p:anim>
                                  </p:childTnLst>
                                </p:cTn>
                              </p:par>
                            </p:childTnLst>
                          </p:cTn>
                        </p:par>
                        <p:par>
                          <p:cTn id="17" fill="hold">
                            <p:stCondLst>
                              <p:cond delay="2900"/>
                            </p:stCondLst>
                            <p:childTnLst>
                              <p:par>
                                <p:cTn id="18" nodeType="afterEffect" presetClass="entr" presetSubtype="2" presetID="2" grpId="4" fill="hold">
                                  <p:stCondLst>
                                    <p:cond delay="500"/>
                                  </p:stCondLst>
                                  <p:iterate type="el" backwards="0">
                                    <p:tmAbs val="0"/>
                                  </p:iterate>
                                  <p:childTnLst>
                                    <p:set>
                                      <p:cBhvr>
                                        <p:cTn id="19" fill="hold"/>
                                        <p:tgtEl>
                                          <p:spTgt spid="238"/>
                                        </p:tgtEl>
                                        <p:attrNameLst>
                                          <p:attrName>style.visibility</p:attrName>
                                        </p:attrNameLst>
                                      </p:cBhvr>
                                      <p:to>
                                        <p:strVal val="visible"/>
                                      </p:to>
                                    </p:set>
                                    <p:anim calcmode="lin" valueType="num">
                                      <p:cBhvr>
                                        <p:cTn id="20" dur="100" fill="hold"/>
                                        <p:tgtEl>
                                          <p:spTgt spid="238"/>
                                        </p:tgtEl>
                                        <p:attrNameLst>
                                          <p:attrName>ppt_x</p:attrName>
                                        </p:attrNameLst>
                                      </p:cBhvr>
                                      <p:tavLst>
                                        <p:tav tm="0">
                                          <p:val>
                                            <p:strVal val="1+#ppt_w/2"/>
                                          </p:val>
                                        </p:tav>
                                        <p:tav tm="100000">
                                          <p:val>
                                            <p:strVal val="#ppt_x"/>
                                          </p:val>
                                        </p:tav>
                                      </p:tavLst>
                                    </p:anim>
                                    <p:anim calcmode="lin" valueType="num">
                                      <p:cBhvr>
                                        <p:cTn id="21" dur="100" fill="hold"/>
                                        <p:tgtEl>
                                          <p:spTgt spid="238"/>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nodeType="afterEffect" presetClass="entr" presetSubtype="2" presetID="2" grpId="5" fill="hold">
                                  <p:stCondLst>
                                    <p:cond delay="500"/>
                                  </p:stCondLst>
                                  <p:iterate type="el" backwards="0">
                                    <p:tmAbs val="0"/>
                                  </p:iterate>
                                  <p:childTnLst>
                                    <p:set>
                                      <p:cBhvr>
                                        <p:cTn id="24" fill="hold"/>
                                        <p:tgtEl>
                                          <p:spTgt spid="241"/>
                                        </p:tgtEl>
                                        <p:attrNameLst>
                                          <p:attrName>style.visibility</p:attrName>
                                        </p:attrNameLst>
                                      </p:cBhvr>
                                      <p:to>
                                        <p:strVal val="visible"/>
                                      </p:to>
                                    </p:set>
                                    <p:anim calcmode="lin" valueType="num">
                                      <p:cBhvr>
                                        <p:cTn id="25" dur="100" fill="hold"/>
                                        <p:tgtEl>
                                          <p:spTgt spid="241"/>
                                        </p:tgtEl>
                                        <p:attrNameLst>
                                          <p:attrName>ppt_x</p:attrName>
                                        </p:attrNameLst>
                                      </p:cBhvr>
                                      <p:tavLst>
                                        <p:tav tm="0">
                                          <p:val>
                                            <p:strVal val="1+#ppt_w/2"/>
                                          </p:val>
                                        </p:tav>
                                        <p:tav tm="100000">
                                          <p:val>
                                            <p:strVal val="#ppt_x"/>
                                          </p:val>
                                        </p:tav>
                                      </p:tavLst>
                                    </p:anim>
                                    <p:anim calcmode="lin" valueType="num">
                                      <p:cBhvr>
                                        <p:cTn id="26" dur="100" fill="hold"/>
                                        <p:tgtEl>
                                          <p:spTgt spid="24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nodeType="clickEffect" presetClass="entr" presetSubtype="32" presetID="23" grpId="1" fill="hold">
                                  <p:stCondLst>
                                    <p:cond delay="0"/>
                                  </p:stCondLst>
                                  <p:iterate type="el" backwards="0">
                                    <p:tmAbs val="0"/>
                                  </p:iterate>
                                  <p:childTnLst>
                                    <p:set>
                                      <p:cBhvr>
                                        <p:cTn id="30" fill="hold"/>
                                        <p:tgtEl>
                                          <p:spTgt spid="242"/>
                                        </p:tgtEl>
                                        <p:attrNameLst>
                                          <p:attrName>style.visibility</p:attrName>
                                        </p:attrNameLst>
                                      </p:cBhvr>
                                      <p:to>
                                        <p:strVal val="visible"/>
                                      </p:to>
                                    </p:set>
                                    <p:anim calcmode="lin" valueType="num">
                                      <p:cBhvr>
                                        <p:cTn id="31" dur="500" fill="hold"/>
                                        <p:tgtEl>
                                          <p:spTgt spid="242"/>
                                        </p:tgtEl>
                                        <p:attrNameLst>
                                          <p:attrName>ppt_w</p:attrName>
                                        </p:attrNameLst>
                                      </p:cBhvr>
                                      <p:tavLst>
                                        <p:tav tm="0">
                                          <p:val>
                                            <p:fltVal val="0"/>
                                          </p:val>
                                        </p:tav>
                                        <p:tav tm="100000">
                                          <p:val>
                                            <p:strVal val="#ppt_w"/>
                                          </p:val>
                                        </p:tav>
                                      </p:tavLst>
                                    </p:anim>
                                    <p:anim calcmode="lin" valueType="num">
                                      <p:cBhvr>
                                        <p:cTn id="32" dur="500" fill="hold"/>
                                        <p:tgtEl>
                                          <p:spTgt spid="24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33" fill="hold" display="0">
                  <p:stCondLst>
                    <p:cond delay="indefinite"/>
                  </p:stCondLst>
                </p:cTn>
                <p:tgtEl>
                  <p:spTgt spid="242"/>
                </p:tgtEl>
              </p:cMediaNode>
            </p:video>
          </p:childTnLst>
        </p:cTn>
      </p:par>
    </p:tnLst>
    <p:bldLst>
      <p:bldP build="whole" bldLvl="1" animBg="1" rev="0" advAuto="0" spid="241" grpId="5"/>
      <p:bldP build="whole" bldLvl="1" animBg="1" rev="0" advAuto="0" spid="232" grpId="3"/>
      <p:bldP build="whole" bldLvl="1" animBg="1" rev="0" advAuto="0" spid="235" grpId="2"/>
      <p:bldP build="whole" bldLvl="1" animBg="1" rev="0" advAuto="0" spid="238" grpId="4"/>
      <p:bldP build="whole" bldLvl="1" animBg="1" rev="0" advAuto="0" spid="242" grpId="1"/>
    </p:bldLst>
  </p:timing>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246" name="Shape 246"/>
          <p:cNvSpPr/>
          <p:nvPr>
            <p:ph type="body" idx="1"/>
          </p:nvPr>
        </p:nvSpPr>
        <p:spPr>
          <a:xfrm>
            <a:off x="0" y="2167115"/>
            <a:ext cx="9144000" cy="1261885"/>
          </a:xfrm>
          <a:prstGeom prst="rect">
            <a:avLst/>
          </a:prstGeom>
        </p:spPr>
        <p:txBody>
          <a:bodyPr lIns="0" tIns="0" rIns="0" bIns="0">
            <a:normAutofit fontScale="100000" lnSpcReduction="0"/>
          </a:bodyPr>
          <a:lstStyle>
            <a:lvl1pPr marL="0" indent="0" algn="ctr">
              <a:spcBef>
                <a:spcPts val="1200"/>
              </a:spcBef>
              <a:buSzTx/>
              <a:buNone/>
              <a:defRPr sz="3800"/>
            </a:lvl1pPr>
          </a:lstStyle>
          <a:p>
            <a:pPr lvl="0">
              <a:defRPr sz="1800">
                <a:effectLst/>
              </a:defRPr>
            </a:pPr>
            <a:r>
              <a:rPr sz="3800"/>
              <a:t>Assert ourselves in a respectful way that doesn’t attack the user.</a:t>
            </a:r>
          </a:p>
        </p:txBody>
      </p:sp>
      <p:pic>
        <p:nvPicPr>
          <p:cNvPr id="247" name="image22.gif"/>
          <p:cNvPicPr/>
          <p:nvPr>
            <a:videoFile r:link="rId4"/>
            <p:extLst>
              <p:ext uri="{DAA4B4D4-6D71-4841-9C94-3DE7FCFB9230}">
                <p14:media xmlns:p14="http://schemas.microsoft.com/office/powerpoint/2010/main" r:embed="rId5"/>
              </p:ext>
            </p:extLst>
          </p:nvPr>
        </p:nvPicPr>
        <p:blipFill>
          <a:blip r:embed="rId6">
            <a:extLst/>
          </a:blip>
          <a:stretch>
            <a:fillRect/>
          </a:stretch>
        </p:blipFill>
        <p:spPr>
          <a:xfrm>
            <a:off x="2839242" y="3768328"/>
            <a:ext cx="3465514" cy="2599136"/>
          </a:xfrm>
          <a:prstGeom prst="rect">
            <a:avLst/>
          </a:prstGeom>
        </p:spPr>
      </p:pic>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mediacall" presetSubtype="0" presetID="1" grpId="1" fill="hold">
                                  <p:stCondLst>
                                    <p:cond delay="0"/>
                                  </p:stCondLst>
                                  <p:childTnLst>
                                    <p:cmd type="call" cmd="playFrom(0.0)">
                                      <p:cBhvr>
                                        <p:cTn id="6" dur="4679" fill="hold"/>
                                        <p:tgtEl>
                                          <p:spTgt spid="247"/>
                                        </p:tgtEl>
                                      </p:cBhvr>
                                    </p:cmd>
                                  </p:childTnLst>
                                </p:cTn>
                              </p:par>
                            </p:childTnLst>
                          </p:cTn>
                        </p:par>
                        <p:par>
                          <p:cTn id="7" fill="hold">
                            <p:stCondLst>
                              <p:cond delay="4679"/>
                            </p:stCondLst>
                            <p:childTnLst>
                              <p:par>
                                <p:cTn id="8" nodeType="afterEffect" presetClass="entr" presetSubtype="0" presetID="1" grpId="2" fill="hold">
                                  <p:stCondLst>
                                    <p:cond delay="0"/>
                                  </p:stCondLst>
                                  <p:iterate type="lt" backwards="0">
                                    <p:tmAbs val="100"/>
                                  </p:iterate>
                                  <p:childTnLst>
                                    <p:set>
                                      <p:cBhvr>
                                        <p:cTn id="9" fill="hold"/>
                                        <p:tgtEl>
                                          <p:spTgt spid="246">
                                            <p:bg/>
                                          </p:spTgt>
                                        </p:tgtEl>
                                        <p:attrNameLst>
                                          <p:attrName>style.visibility</p:attrName>
                                        </p:attrNameLst>
                                      </p:cBhvr>
                                      <p:to>
                                        <p:strVal val="visible"/>
                                      </p:to>
                                    </p:set>
                                  </p:childTnLst>
                                </p:cTn>
                              </p:par>
                              <p:par>
                                <p:cTn id="10" presetClass="entr" presetSubtype="0" presetID="1" grpId="2" fill="hold">
                                  <p:stCondLst>
                                    <p:cond delay="0"/>
                                  </p:stCondLst>
                                  <p:iterate type="lt" backwards="0">
                                    <p:tmAbs val="100"/>
                                  </p:iterate>
                                  <p:childTnLst>
                                    <p:set>
                                      <p:cBhvr>
                                        <p:cTn id="11" fill="hold"/>
                                        <p:tgtEl>
                                          <p:spTgt spid="246">
                                            <p:txEl>
                                              <p:pRg st="0" end="0"/>
                                            </p:txEl>
                                          </p:spTgt>
                                        </p:tgtEl>
                                        <p:attrNameLst>
                                          <p:attrName>style.visibility</p:attrName>
                                        </p:attrNameLst>
                                      </p:cBhvr>
                                      <p:to>
                                        <p:strVal val="visible"/>
                                      </p:to>
                                    </p:set>
                                  </p:childTnLst>
                                </p:cTn>
                              </p:par>
                            </p:childTnLst>
                          </p:cTn>
                        </p:par>
                        <p:par>
                          <p:cTn id="12" fill="hold">
                            <p:stCondLst>
                              <p:cond delay="4679"/>
                            </p:stCondLst>
                            <p:childTnLst>
                              <p:par>
                                <p:cTn id="13" nodeType="afterEffect" presetClass="entr" presetSubtype="32" presetID="23" grpId="1" fill="hold">
                                  <p:stCondLst>
                                    <p:cond delay="0"/>
                                  </p:stCondLst>
                                  <p:iterate type="el" backwards="0">
                                    <p:tmAbs val="0"/>
                                  </p:iterate>
                                  <p:childTnLst>
                                    <p:set>
                                      <p:cBhvr>
                                        <p:cTn id="14" fill="hold"/>
                                        <p:tgtEl>
                                          <p:spTgt spid="247"/>
                                        </p:tgtEl>
                                        <p:attrNameLst>
                                          <p:attrName>style.visibility</p:attrName>
                                        </p:attrNameLst>
                                      </p:cBhvr>
                                      <p:to>
                                        <p:strVal val="visible"/>
                                      </p:to>
                                    </p:set>
                                    <p:anim calcmode="lin" valueType="num">
                                      <p:cBhvr>
                                        <p:cTn id="15" dur="500" fill="hold"/>
                                        <p:tgtEl>
                                          <p:spTgt spid="247"/>
                                        </p:tgtEl>
                                        <p:attrNameLst>
                                          <p:attrName>ppt_w</p:attrName>
                                        </p:attrNameLst>
                                      </p:cBhvr>
                                      <p:tavLst>
                                        <p:tav tm="0">
                                          <p:val>
                                            <p:fltVal val="0"/>
                                          </p:val>
                                        </p:tav>
                                        <p:tav tm="100000">
                                          <p:val>
                                            <p:strVal val="#ppt_w"/>
                                          </p:val>
                                        </p:tav>
                                      </p:tavLst>
                                    </p:anim>
                                    <p:anim calcmode="lin" valueType="num">
                                      <p:cBhvr>
                                        <p:cTn id="16" dur="500" fill="hold"/>
                                        <p:tgtEl>
                                          <p:spTgt spid="24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7" fill="hold" display="0">
                  <p:stCondLst>
                    <p:cond delay="indefinite"/>
                  </p:stCondLst>
                </p:cTn>
                <p:tgtEl>
                  <p:spTgt spid="247"/>
                </p:tgtEl>
              </p:cMediaNode>
            </p:video>
          </p:childTnLst>
        </p:cTn>
      </p:par>
    </p:tnLst>
    <p:bldLst>
      <p:bldP build="p" bldLvl="1" animBg="1" rev="0" advAuto="0" spid="246" grpId="2"/>
      <p:bldP build="whole" bldLvl="1" animBg="1" rev="0" advAuto="0" spid="247" grpId="1"/>
    </p:bldLst>
  </p:timing>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251" name="Shape 251"/>
          <p:cNvSpPr/>
          <p:nvPr>
            <p:ph type="body" idx="1"/>
          </p:nvPr>
        </p:nvSpPr>
        <p:spPr>
          <a:xfrm>
            <a:off x="542924" y="1108075"/>
            <a:ext cx="8066090" cy="542321"/>
          </a:xfrm>
          <a:prstGeom prst="rect">
            <a:avLst/>
          </a:prstGeom>
        </p:spPr>
        <p:txBody>
          <a:bodyPr lIns="0" tIns="0" rIns="0" bIns="0">
            <a:normAutofit fontScale="100000" lnSpcReduction="0"/>
          </a:bodyPr>
          <a:lstStyle>
            <a:lvl1pPr marL="240631" indent="-240631">
              <a:spcBef>
                <a:spcPts val="1200"/>
              </a:spcBef>
              <a:defRPr sz="2400"/>
            </a:lvl1pPr>
          </a:lstStyle>
          <a:p>
            <a:pPr lvl="0">
              <a:defRPr sz="1800">
                <a:effectLst/>
              </a:defRPr>
            </a:pPr>
            <a:r>
              <a:rPr sz="2400"/>
              <a:t>Start off by focusing on solutions.</a:t>
            </a:r>
          </a:p>
        </p:txBody>
      </p:sp>
      <p:sp>
        <p:nvSpPr>
          <p:cNvPr id="252" name="Shape 252"/>
          <p:cNvSpPr/>
          <p:nvPr>
            <p:ph type="title"/>
          </p:nvPr>
        </p:nvSpPr>
        <p:spPr>
          <a:xfrm>
            <a:off x="457200" y="323918"/>
            <a:ext cx="8229600" cy="707887"/>
          </a:xfrm>
          <a:prstGeom prst="rect">
            <a:avLst/>
          </a:prstGeom>
        </p:spPr>
        <p:txBody>
          <a:bodyPr lIns="0" tIns="0" rIns="0" bIns="0">
            <a:normAutofit fontScale="100000" lnSpcReduction="0"/>
          </a:bodyPr>
          <a:lstStyle/>
          <a:p>
            <a:pPr lvl="0">
              <a:defRPr sz="1800">
                <a:effectLst/>
              </a:defRPr>
            </a:pPr>
            <a:r>
              <a:rPr sz="4000"/>
              <a:t>Level 1 or Level 2?</a:t>
            </a:r>
          </a:p>
        </p:txBody>
      </p:sp>
      <p:sp>
        <p:nvSpPr>
          <p:cNvPr id="253" name="Shape 253"/>
          <p:cNvSpPr/>
          <p:nvPr/>
        </p:nvSpPr>
        <p:spPr>
          <a:xfrm>
            <a:off x="538955" y="1650465"/>
            <a:ext cx="8066090" cy="2985434"/>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lvl="0" marL="240631" indent="-240631">
              <a:spcBef>
                <a:spcPts val="1200"/>
              </a:spcBef>
              <a:buSzPct val="100000"/>
              <a:buChar char="•"/>
            </a:pPr>
            <a:r>
              <a:rPr sz="2400">
                <a:latin typeface="Arial Bold"/>
                <a:ea typeface="Arial Bold"/>
                <a:cs typeface="Arial Bold"/>
                <a:sym typeface="Arial Bold"/>
              </a:rPr>
              <a:t>If they become verbally abusive, explain that their comments are inappropriate. Then let it go, and continue working on solutions. </a:t>
            </a:r>
            <a:endParaRPr sz="2400">
              <a:latin typeface="Arial Bold"/>
              <a:ea typeface="Arial Bold"/>
              <a:cs typeface="Arial Bold"/>
              <a:sym typeface="Arial Bold"/>
            </a:endParaRPr>
          </a:p>
          <a:p>
            <a:pPr lvl="0" marL="240631" indent="-240631">
              <a:spcBef>
                <a:spcPts val="1200"/>
              </a:spcBef>
              <a:buSzPct val="100000"/>
              <a:buChar char="•"/>
            </a:pPr>
            <a:r>
              <a:rPr sz="2400">
                <a:latin typeface="Arial Bold"/>
                <a:ea typeface="Arial Bold"/>
                <a:cs typeface="Arial Bold"/>
                <a:sym typeface="Arial Bold"/>
              </a:rPr>
              <a:t>If the verbal abuse continues, or if they resist our help, make it clear that their behavior is hindering our ability to find a solution for them.</a:t>
            </a:r>
          </a:p>
        </p:txBody>
      </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lt" backwards="0">
                                    <p:tmAbs val="100"/>
                                  </p:iterate>
                                  <p:childTnLst>
                                    <p:set>
                                      <p:cBhvr>
                                        <p:cTn id="6" fill="hold"/>
                                        <p:tgtEl>
                                          <p:spTgt spid="251">
                                            <p:bg/>
                                          </p:spTgt>
                                        </p:tgtEl>
                                        <p:attrNameLst>
                                          <p:attrName>style.visibility</p:attrName>
                                        </p:attrNameLst>
                                      </p:cBhvr>
                                      <p:to>
                                        <p:strVal val="visible"/>
                                      </p:to>
                                    </p:set>
                                  </p:childTnLst>
                                </p:cTn>
                              </p:par>
                              <p:par>
                                <p:cTn id="7" presetClass="entr" presetSubtype="0" presetID="1" grpId="1" fill="hold">
                                  <p:stCondLst>
                                    <p:cond delay="0"/>
                                  </p:stCondLst>
                                  <p:iterate type="lt" backwards="0">
                                    <p:tmAbs val="100"/>
                                  </p:iterate>
                                  <p:childTnLst>
                                    <p:set>
                                      <p:cBhvr>
                                        <p:cTn id="8" fill="hold"/>
                                        <p:tgtEl>
                                          <p:spTgt spid="25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0" presetID="1" grpId="2" fill="hold">
                                  <p:stCondLst>
                                    <p:cond delay="0"/>
                                  </p:stCondLst>
                                  <p:iterate type="lt" backwards="0">
                                    <p:tmAbs val="100"/>
                                  </p:iterate>
                                  <p:childTnLst>
                                    <p:set>
                                      <p:cBhvr>
                                        <p:cTn id="12" fill="hold"/>
                                        <p:tgtEl>
                                          <p:spTgt spid="253">
                                            <p:bg/>
                                          </p:spTgt>
                                        </p:tgtEl>
                                        <p:attrNameLst>
                                          <p:attrName>style.visibility</p:attrName>
                                        </p:attrNameLst>
                                      </p:cBhvr>
                                      <p:to>
                                        <p:strVal val="visible"/>
                                      </p:to>
                                    </p:set>
                                  </p:childTnLst>
                                </p:cTn>
                              </p:par>
                              <p:par>
                                <p:cTn id="13" presetClass="entr" presetSubtype="0" presetID="1" grpId="2" fill="hold">
                                  <p:stCondLst>
                                    <p:cond delay="0"/>
                                  </p:stCondLst>
                                  <p:iterate type="lt" backwards="0">
                                    <p:tmAbs val="100"/>
                                  </p:iterate>
                                  <p:childTnLst>
                                    <p:set>
                                      <p:cBhvr>
                                        <p:cTn id="14" fill="hold"/>
                                        <p:tgtEl>
                                          <p:spTgt spid="25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nodeType="clickEffect" presetClass="entr" presetSubtype="0" presetID="1" grpId="2" fill="hold">
                                  <p:stCondLst>
                                    <p:cond delay="0"/>
                                  </p:stCondLst>
                                  <p:iterate type="lt" backwards="0">
                                    <p:tmAbs val="100"/>
                                  </p:iterate>
                                  <p:childTnLst>
                                    <p:set>
                                      <p:cBhvr>
                                        <p:cTn id="18" fill="hold"/>
                                        <p:tgtEl>
                                          <p:spTgt spid="253">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51" grpId="1"/>
      <p:bldP build="p" bldLvl="5" animBg="1" rev="0" advAuto="0" spid="253" grpId="2"/>
    </p:bldLst>
  </p:timing>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59" name="Group 259"/>
          <p:cNvGrpSpPr/>
          <p:nvPr/>
        </p:nvGrpSpPr>
        <p:grpSpPr>
          <a:xfrm>
            <a:off x="2843775" y="1654545"/>
            <a:ext cx="6004250" cy="442675"/>
            <a:chOff x="0" y="0"/>
            <a:chExt cx="6004249" cy="442673"/>
          </a:xfrm>
        </p:grpSpPr>
        <p:sp>
          <p:nvSpPr>
            <p:cNvPr id="257" name="Shape 257"/>
            <p:cNvSpPr/>
            <p:nvPr/>
          </p:nvSpPr>
          <p:spPr>
            <a:xfrm>
              <a:off x="0" y="0"/>
              <a:ext cx="6004250" cy="442674"/>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000"/>
              </a:pPr>
            </a:p>
          </p:txBody>
        </p:sp>
        <p:sp>
          <p:nvSpPr>
            <p:cNvPr id="258" name="Shape 258"/>
            <p:cNvSpPr/>
            <p:nvPr/>
          </p:nvSpPr>
          <p:spPr>
            <a:xfrm>
              <a:off x="21609" y="33721"/>
              <a:ext cx="5961031"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Hi there!</a:t>
              </a:r>
            </a:p>
          </p:txBody>
        </p:sp>
      </p:grpSp>
      <p:grpSp>
        <p:nvGrpSpPr>
          <p:cNvPr id="262" name="Group 262"/>
          <p:cNvGrpSpPr/>
          <p:nvPr/>
        </p:nvGrpSpPr>
        <p:grpSpPr>
          <a:xfrm>
            <a:off x="304800" y="709988"/>
            <a:ext cx="6004250" cy="783194"/>
            <a:chOff x="0" y="0"/>
            <a:chExt cx="6004249" cy="783192"/>
          </a:xfrm>
        </p:grpSpPr>
        <p:sp>
          <p:nvSpPr>
            <p:cNvPr id="260" name="Shape 260"/>
            <p:cNvSpPr/>
            <p:nvPr/>
          </p:nvSpPr>
          <p:spPr>
            <a:xfrm>
              <a:off x="0" y="0"/>
              <a:ext cx="6004250" cy="783193"/>
            </a:xfrm>
            <a:prstGeom prst="roundRect">
              <a:avLst>
                <a:gd name="adj" fmla="val 16667"/>
              </a:avLst>
            </a:prstGeom>
            <a:solidFill>
              <a:srgbClr val="FFFFCC"/>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a:solidFill>
                    <a:srgbClr val="FFFFFF"/>
                  </a:solidFill>
                </a:defRPr>
              </a:pPr>
            </a:p>
          </p:txBody>
        </p:sp>
        <p:sp>
          <p:nvSpPr>
            <p:cNvPr id="261" name="Shape 261"/>
            <p:cNvSpPr/>
            <p:nvPr/>
          </p:nvSpPr>
          <p:spPr>
            <a:xfrm>
              <a:off x="38231" y="57931"/>
              <a:ext cx="5927787" cy="6673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Whoever just answered my question didn't help at all, whatsoever</a:t>
              </a:r>
            </a:p>
          </p:txBody>
        </p:sp>
      </p:grpSp>
      <p:grpSp>
        <p:nvGrpSpPr>
          <p:cNvPr id="265" name="Group 265"/>
          <p:cNvGrpSpPr/>
          <p:nvPr/>
        </p:nvGrpSpPr>
        <p:grpSpPr>
          <a:xfrm>
            <a:off x="304800" y="2258584"/>
            <a:ext cx="6004250" cy="442675"/>
            <a:chOff x="0" y="0"/>
            <a:chExt cx="6004249" cy="442673"/>
          </a:xfrm>
        </p:grpSpPr>
        <p:sp>
          <p:nvSpPr>
            <p:cNvPr id="263" name="Shape 263"/>
            <p:cNvSpPr/>
            <p:nvPr/>
          </p:nvSpPr>
          <p:spPr>
            <a:xfrm>
              <a:off x="0" y="0"/>
              <a:ext cx="6004250" cy="442674"/>
            </a:xfrm>
            <a:prstGeom prst="roundRect">
              <a:avLst>
                <a:gd name="adj" fmla="val 16667"/>
              </a:avLst>
            </a:prstGeom>
            <a:solidFill>
              <a:srgbClr val="FFFFCC"/>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a:solidFill>
                    <a:srgbClr val="FFFFFF"/>
                  </a:solidFill>
                </a:defRPr>
              </a:pPr>
            </a:p>
          </p:txBody>
        </p:sp>
        <p:sp>
          <p:nvSpPr>
            <p:cNvPr id="264" name="Shape 264"/>
            <p:cNvSpPr/>
            <p:nvPr/>
          </p:nvSpPr>
          <p:spPr>
            <a:xfrm>
              <a:off x="21609" y="33721"/>
              <a:ext cx="5961031"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They couldn't figure it out so they ended chat</a:t>
              </a:r>
            </a:p>
          </p:txBody>
        </p:sp>
      </p:grpSp>
      <p:grpSp>
        <p:nvGrpSpPr>
          <p:cNvPr id="268" name="Group 268"/>
          <p:cNvGrpSpPr/>
          <p:nvPr/>
        </p:nvGrpSpPr>
        <p:grpSpPr>
          <a:xfrm>
            <a:off x="304800" y="2862621"/>
            <a:ext cx="6004250" cy="442675"/>
            <a:chOff x="0" y="0"/>
            <a:chExt cx="6004249" cy="442673"/>
          </a:xfrm>
        </p:grpSpPr>
        <p:sp>
          <p:nvSpPr>
            <p:cNvPr id="266" name="Shape 266"/>
            <p:cNvSpPr/>
            <p:nvPr/>
          </p:nvSpPr>
          <p:spPr>
            <a:xfrm>
              <a:off x="0" y="0"/>
              <a:ext cx="6004250" cy="442674"/>
            </a:xfrm>
            <a:prstGeom prst="roundRect">
              <a:avLst>
                <a:gd name="adj" fmla="val 16667"/>
              </a:avLst>
            </a:prstGeom>
            <a:solidFill>
              <a:srgbClr val="FFFFCC"/>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a:solidFill>
                    <a:srgbClr val="FFFFFF"/>
                  </a:solidFill>
                </a:defRPr>
              </a:pPr>
            </a:p>
          </p:txBody>
        </p:sp>
        <p:sp>
          <p:nvSpPr>
            <p:cNvPr id="267" name="Shape 267"/>
            <p:cNvSpPr/>
            <p:nvPr/>
          </p:nvSpPr>
          <p:spPr>
            <a:xfrm>
              <a:off x="21609" y="33721"/>
              <a:ext cx="5961031"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Tell _____ that he's a fucking moron</a:t>
              </a:r>
            </a:p>
          </p:txBody>
        </p:sp>
      </p:grpSp>
      <p:grpSp>
        <p:nvGrpSpPr>
          <p:cNvPr id="271" name="Group 271"/>
          <p:cNvGrpSpPr/>
          <p:nvPr/>
        </p:nvGrpSpPr>
        <p:grpSpPr>
          <a:xfrm>
            <a:off x="2843775" y="3466660"/>
            <a:ext cx="6004250" cy="783194"/>
            <a:chOff x="0" y="0"/>
            <a:chExt cx="6004249" cy="783192"/>
          </a:xfrm>
        </p:grpSpPr>
        <p:sp>
          <p:nvSpPr>
            <p:cNvPr id="269" name="Shape 269"/>
            <p:cNvSpPr/>
            <p:nvPr/>
          </p:nvSpPr>
          <p:spPr>
            <a:xfrm>
              <a:off x="0" y="0"/>
              <a:ext cx="6004250" cy="783193"/>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000"/>
              </a:pPr>
            </a:p>
          </p:txBody>
        </p:sp>
        <p:sp>
          <p:nvSpPr>
            <p:cNvPr id="270" name="Shape 270"/>
            <p:cNvSpPr/>
            <p:nvPr/>
          </p:nvSpPr>
          <p:spPr>
            <a:xfrm>
              <a:off x="38231" y="57931"/>
              <a:ext cx="5927787" cy="6673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We are happy to help you, but we will not tolerate abusive language.</a:t>
              </a:r>
            </a:p>
          </p:txBody>
        </p:sp>
      </p:grpSp>
      <p:grpSp>
        <p:nvGrpSpPr>
          <p:cNvPr id="274" name="Group 274"/>
          <p:cNvGrpSpPr/>
          <p:nvPr/>
        </p:nvGrpSpPr>
        <p:grpSpPr>
          <a:xfrm>
            <a:off x="2843775" y="4411217"/>
            <a:ext cx="6004250" cy="783194"/>
            <a:chOff x="0" y="0"/>
            <a:chExt cx="6004249" cy="783192"/>
          </a:xfrm>
        </p:grpSpPr>
        <p:sp>
          <p:nvSpPr>
            <p:cNvPr id="272" name="Shape 272"/>
            <p:cNvSpPr/>
            <p:nvPr/>
          </p:nvSpPr>
          <p:spPr>
            <a:xfrm>
              <a:off x="0" y="0"/>
              <a:ext cx="6004250" cy="783193"/>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000"/>
              </a:pPr>
            </a:p>
          </p:txBody>
        </p:sp>
        <p:sp>
          <p:nvSpPr>
            <p:cNvPr id="273" name="Shape 273"/>
            <p:cNvSpPr/>
            <p:nvPr/>
          </p:nvSpPr>
          <p:spPr>
            <a:xfrm>
              <a:off x="38231" y="57931"/>
              <a:ext cx="5927787" cy="6673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If you want our continued help, I'm going to ask you to be respectful.</a:t>
              </a:r>
            </a:p>
          </p:txBody>
        </p:sp>
      </p:grpSp>
      <p:grpSp>
        <p:nvGrpSpPr>
          <p:cNvPr id="277" name="Group 277"/>
          <p:cNvGrpSpPr/>
          <p:nvPr/>
        </p:nvGrpSpPr>
        <p:grpSpPr>
          <a:xfrm>
            <a:off x="304800" y="105950"/>
            <a:ext cx="6004250" cy="442675"/>
            <a:chOff x="0" y="0"/>
            <a:chExt cx="6004249" cy="442673"/>
          </a:xfrm>
        </p:grpSpPr>
        <p:sp>
          <p:nvSpPr>
            <p:cNvPr id="275" name="Shape 275"/>
            <p:cNvSpPr/>
            <p:nvPr/>
          </p:nvSpPr>
          <p:spPr>
            <a:xfrm>
              <a:off x="0" y="0"/>
              <a:ext cx="6004250" cy="442674"/>
            </a:xfrm>
            <a:prstGeom prst="roundRect">
              <a:avLst>
                <a:gd name="adj" fmla="val 16667"/>
              </a:avLst>
            </a:prstGeom>
            <a:solidFill>
              <a:srgbClr val="FFFFCC"/>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000"/>
              </a:pPr>
            </a:p>
          </p:txBody>
        </p:sp>
        <p:sp>
          <p:nvSpPr>
            <p:cNvPr id="276" name="Shape 276"/>
            <p:cNvSpPr/>
            <p:nvPr/>
          </p:nvSpPr>
          <p:spPr>
            <a:xfrm>
              <a:off x="21609" y="33721"/>
              <a:ext cx="5961031"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Lol</a:t>
              </a:r>
            </a:p>
          </p:txBody>
        </p:sp>
      </p:grpSp>
      <p:grpSp>
        <p:nvGrpSpPr>
          <p:cNvPr id="280" name="Group 280"/>
          <p:cNvGrpSpPr/>
          <p:nvPr/>
        </p:nvGrpSpPr>
        <p:grpSpPr>
          <a:xfrm>
            <a:off x="304800" y="5355773"/>
            <a:ext cx="6004250" cy="442675"/>
            <a:chOff x="0" y="0"/>
            <a:chExt cx="6004249" cy="442673"/>
          </a:xfrm>
        </p:grpSpPr>
        <p:sp>
          <p:nvSpPr>
            <p:cNvPr id="278" name="Shape 278"/>
            <p:cNvSpPr/>
            <p:nvPr/>
          </p:nvSpPr>
          <p:spPr>
            <a:xfrm>
              <a:off x="0" y="0"/>
              <a:ext cx="6004250" cy="442674"/>
            </a:xfrm>
            <a:prstGeom prst="roundRect">
              <a:avLst>
                <a:gd name="adj" fmla="val 16667"/>
              </a:avLst>
            </a:prstGeom>
            <a:solidFill>
              <a:srgbClr val="FFFFCC"/>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a:solidFill>
                    <a:srgbClr val="FFFFFF"/>
                  </a:solidFill>
                </a:defRPr>
              </a:pPr>
            </a:p>
          </p:txBody>
        </p:sp>
        <p:sp>
          <p:nvSpPr>
            <p:cNvPr id="279" name="Shape 279"/>
            <p:cNvSpPr/>
            <p:nvPr/>
          </p:nvSpPr>
          <p:spPr>
            <a:xfrm>
              <a:off x="21609" y="33721"/>
              <a:ext cx="5961031"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Sorry</a:t>
              </a:r>
            </a:p>
          </p:txBody>
        </p:sp>
      </p:grpSp>
      <p:grpSp>
        <p:nvGrpSpPr>
          <p:cNvPr id="283" name="Group 283"/>
          <p:cNvGrpSpPr/>
          <p:nvPr/>
        </p:nvGrpSpPr>
        <p:grpSpPr>
          <a:xfrm>
            <a:off x="304800" y="5959812"/>
            <a:ext cx="6004250" cy="442675"/>
            <a:chOff x="0" y="0"/>
            <a:chExt cx="6004249" cy="442673"/>
          </a:xfrm>
        </p:grpSpPr>
        <p:sp>
          <p:nvSpPr>
            <p:cNvPr id="281" name="Shape 281"/>
            <p:cNvSpPr/>
            <p:nvPr/>
          </p:nvSpPr>
          <p:spPr>
            <a:xfrm>
              <a:off x="0" y="0"/>
              <a:ext cx="6004250" cy="442674"/>
            </a:xfrm>
            <a:prstGeom prst="roundRect">
              <a:avLst>
                <a:gd name="adj" fmla="val 16667"/>
              </a:avLst>
            </a:prstGeom>
            <a:solidFill>
              <a:srgbClr val="FFFFCC"/>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a:solidFill>
                    <a:srgbClr val="FFFFFF"/>
                  </a:solidFill>
                </a:defRPr>
              </a:pPr>
            </a:p>
          </p:txBody>
        </p:sp>
        <p:sp>
          <p:nvSpPr>
            <p:cNvPr id="282" name="Shape 282"/>
            <p:cNvSpPr/>
            <p:nvPr/>
          </p:nvSpPr>
          <p:spPr>
            <a:xfrm>
              <a:off x="21609" y="33721"/>
              <a:ext cx="5961031"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Just tell him he's horrible</a:t>
              </a:r>
            </a:p>
          </p:txBody>
        </p:sp>
      </p:gr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8" presetID="2" grpId="1" fill="hold">
                                  <p:stCondLst>
                                    <p:cond delay="0"/>
                                  </p:stCondLst>
                                  <p:iterate type="el" backwards="0">
                                    <p:tmAbs val="0"/>
                                  </p:iterate>
                                  <p:childTnLst>
                                    <p:set>
                                      <p:cBhvr>
                                        <p:cTn id="6" fill="hold"/>
                                        <p:tgtEl>
                                          <p:spTgt spid="277"/>
                                        </p:tgtEl>
                                        <p:attrNameLst>
                                          <p:attrName>style.visibility</p:attrName>
                                        </p:attrNameLst>
                                      </p:cBhvr>
                                      <p:to>
                                        <p:strVal val="visible"/>
                                      </p:to>
                                    </p:set>
                                    <p:anim calcmode="lin" valueType="num">
                                      <p:cBhvr>
                                        <p:cTn id="7" dur="100" fill="hold"/>
                                        <p:tgtEl>
                                          <p:spTgt spid="277"/>
                                        </p:tgtEl>
                                        <p:attrNameLst>
                                          <p:attrName>ppt_x</p:attrName>
                                        </p:attrNameLst>
                                      </p:cBhvr>
                                      <p:tavLst>
                                        <p:tav tm="0">
                                          <p:val>
                                            <p:strVal val="0-#ppt_w/2"/>
                                          </p:val>
                                        </p:tav>
                                        <p:tav tm="100000">
                                          <p:val>
                                            <p:strVal val="#ppt_x"/>
                                          </p:val>
                                        </p:tav>
                                      </p:tavLst>
                                    </p:anim>
                                    <p:anim calcmode="lin" valueType="num">
                                      <p:cBhvr>
                                        <p:cTn id="8" dur="100" fill="hold"/>
                                        <p:tgtEl>
                                          <p:spTgt spid="277"/>
                                        </p:tgtEl>
                                        <p:attrNameLst>
                                          <p:attrName>ppt_y</p:attrName>
                                        </p:attrNameLst>
                                      </p:cBhvr>
                                      <p:tavLst>
                                        <p:tav tm="0">
                                          <p:val>
                                            <p:strVal val="#ppt_y"/>
                                          </p:val>
                                        </p:tav>
                                        <p:tav tm="100000">
                                          <p:val>
                                            <p:strVal val="#ppt_y"/>
                                          </p:val>
                                        </p:tav>
                                      </p:tavLst>
                                    </p:anim>
                                  </p:childTnLst>
                                </p:cTn>
                              </p:par>
                            </p:childTnLst>
                          </p:cTn>
                        </p:par>
                        <p:par>
                          <p:cTn id="9" fill="hold">
                            <p:stCondLst>
                              <p:cond delay="100"/>
                            </p:stCondLst>
                            <p:childTnLst>
                              <p:par>
                                <p:cTn id="10" nodeType="afterEffect" presetClass="entr" presetSubtype="8" presetID="2" grpId="2" fill="hold">
                                  <p:stCondLst>
                                    <p:cond delay="1000"/>
                                  </p:stCondLst>
                                  <p:iterate type="el" backwards="0">
                                    <p:tmAbs val="0"/>
                                  </p:iterate>
                                  <p:childTnLst>
                                    <p:set>
                                      <p:cBhvr>
                                        <p:cTn id="11" fill="hold"/>
                                        <p:tgtEl>
                                          <p:spTgt spid="262"/>
                                        </p:tgtEl>
                                        <p:attrNameLst>
                                          <p:attrName>style.visibility</p:attrName>
                                        </p:attrNameLst>
                                      </p:cBhvr>
                                      <p:to>
                                        <p:strVal val="visible"/>
                                      </p:to>
                                    </p:set>
                                    <p:anim calcmode="lin" valueType="num">
                                      <p:cBhvr>
                                        <p:cTn id="12" dur="100" fill="hold"/>
                                        <p:tgtEl>
                                          <p:spTgt spid="262"/>
                                        </p:tgtEl>
                                        <p:attrNameLst>
                                          <p:attrName>ppt_x</p:attrName>
                                        </p:attrNameLst>
                                      </p:cBhvr>
                                      <p:tavLst>
                                        <p:tav tm="0">
                                          <p:val>
                                            <p:strVal val="0-#ppt_w/2"/>
                                          </p:val>
                                        </p:tav>
                                        <p:tav tm="100000">
                                          <p:val>
                                            <p:strVal val="#ppt_x"/>
                                          </p:val>
                                        </p:tav>
                                      </p:tavLst>
                                    </p:anim>
                                    <p:anim calcmode="lin" valueType="num">
                                      <p:cBhvr>
                                        <p:cTn id="13" dur="100" fill="hold"/>
                                        <p:tgtEl>
                                          <p:spTgt spid="26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nodeType="clickEffect" presetClass="entr" presetSubtype="2" presetID="2" grpId="3" fill="hold">
                                  <p:stCondLst>
                                    <p:cond delay="0"/>
                                  </p:stCondLst>
                                  <p:iterate type="el" backwards="0">
                                    <p:tmAbs val="0"/>
                                  </p:iterate>
                                  <p:childTnLst>
                                    <p:set>
                                      <p:cBhvr>
                                        <p:cTn id="17" fill="hold"/>
                                        <p:tgtEl>
                                          <p:spTgt spid="259"/>
                                        </p:tgtEl>
                                        <p:attrNameLst>
                                          <p:attrName>style.visibility</p:attrName>
                                        </p:attrNameLst>
                                      </p:cBhvr>
                                      <p:to>
                                        <p:strVal val="visible"/>
                                      </p:to>
                                    </p:set>
                                    <p:anim calcmode="lin" valueType="num">
                                      <p:cBhvr>
                                        <p:cTn id="18" dur="100" fill="hold"/>
                                        <p:tgtEl>
                                          <p:spTgt spid="259"/>
                                        </p:tgtEl>
                                        <p:attrNameLst>
                                          <p:attrName>ppt_x</p:attrName>
                                        </p:attrNameLst>
                                      </p:cBhvr>
                                      <p:tavLst>
                                        <p:tav tm="0">
                                          <p:val>
                                            <p:strVal val="1+#ppt_w/2"/>
                                          </p:val>
                                        </p:tav>
                                        <p:tav tm="100000">
                                          <p:val>
                                            <p:strVal val="#ppt_x"/>
                                          </p:val>
                                        </p:tav>
                                      </p:tavLst>
                                    </p:anim>
                                    <p:anim calcmode="lin" valueType="num">
                                      <p:cBhvr>
                                        <p:cTn id="19" dur="100" fill="hold"/>
                                        <p:tgtEl>
                                          <p:spTgt spid="25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nodeType="clickEffect" presetClass="entr" presetSubtype="8" presetID="2" grpId="4" fill="hold">
                                  <p:stCondLst>
                                    <p:cond delay="0"/>
                                  </p:stCondLst>
                                  <p:iterate type="el" backwards="0">
                                    <p:tmAbs val="0"/>
                                  </p:iterate>
                                  <p:childTnLst>
                                    <p:set>
                                      <p:cBhvr>
                                        <p:cTn id="23" fill="hold"/>
                                        <p:tgtEl>
                                          <p:spTgt spid="265"/>
                                        </p:tgtEl>
                                        <p:attrNameLst>
                                          <p:attrName>style.visibility</p:attrName>
                                        </p:attrNameLst>
                                      </p:cBhvr>
                                      <p:to>
                                        <p:strVal val="visible"/>
                                      </p:to>
                                    </p:set>
                                    <p:anim calcmode="lin" valueType="num">
                                      <p:cBhvr>
                                        <p:cTn id="24" dur="100" fill="hold"/>
                                        <p:tgtEl>
                                          <p:spTgt spid="265"/>
                                        </p:tgtEl>
                                        <p:attrNameLst>
                                          <p:attrName>ppt_x</p:attrName>
                                        </p:attrNameLst>
                                      </p:cBhvr>
                                      <p:tavLst>
                                        <p:tav tm="0">
                                          <p:val>
                                            <p:strVal val="0-#ppt_w/2"/>
                                          </p:val>
                                        </p:tav>
                                        <p:tav tm="100000">
                                          <p:val>
                                            <p:strVal val="#ppt_x"/>
                                          </p:val>
                                        </p:tav>
                                      </p:tavLst>
                                    </p:anim>
                                    <p:anim calcmode="lin" valueType="num">
                                      <p:cBhvr>
                                        <p:cTn id="25" dur="100" fill="hold"/>
                                        <p:tgtEl>
                                          <p:spTgt spid="265"/>
                                        </p:tgtEl>
                                        <p:attrNameLst>
                                          <p:attrName>ppt_y</p:attrName>
                                        </p:attrNameLst>
                                      </p:cBhvr>
                                      <p:tavLst>
                                        <p:tav tm="0">
                                          <p:val>
                                            <p:strVal val="#ppt_y"/>
                                          </p:val>
                                        </p:tav>
                                        <p:tav tm="100000">
                                          <p:val>
                                            <p:strVal val="#ppt_y"/>
                                          </p:val>
                                        </p:tav>
                                      </p:tavLst>
                                    </p:anim>
                                  </p:childTnLst>
                                </p:cTn>
                              </p:par>
                            </p:childTnLst>
                          </p:cTn>
                        </p:par>
                        <p:par>
                          <p:cTn id="26" fill="hold">
                            <p:stCondLst>
                              <p:cond delay="100"/>
                            </p:stCondLst>
                            <p:childTnLst>
                              <p:par>
                                <p:cTn id="27" nodeType="afterEffect" presetClass="entr" presetSubtype="8" presetID="2" grpId="5" fill="hold">
                                  <p:stCondLst>
                                    <p:cond delay="1000"/>
                                  </p:stCondLst>
                                  <p:iterate type="el" backwards="0">
                                    <p:tmAbs val="0"/>
                                  </p:iterate>
                                  <p:childTnLst>
                                    <p:set>
                                      <p:cBhvr>
                                        <p:cTn id="28" fill="hold"/>
                                        <p:tgtEl>
                                          <p:spTgt spid="268"/>
                                        </p:tgtEl>
                                        <p:attrNameLst>
                                          <p:attrName>style.visibility</p:attrName>
                                        </p:attrNameLst>
                                      </p:cBhvr>
                                      <p:to>
                                        <p:strVal val="visible"/>
                                      </p:to>
                                    </p:set>
                                    <p:anim calcmode="lin" valueType="num">
                                      <p:cBhvr>
                                        <p:cTn id="29" dur="100" fill="hold"/>
                                        <p:tgtEl>
                                          <p:spTgt spid="268"/>
                                        </p:tgtEl>
                                        <p:attrNameLst>
                                          <p:attrName>ppt_x</p:attrName>
                                        </p:attrNameLst>
                                      </p:cBhvr>
                                      <p:tavLst>
                                        <p:tav tm="0">
                                          <p:val>
                                            <p:strVal val="0-#ppt_w/2"/>
                                          </p:val>
                                        </p:tav>
                                        <p:tav tm="100000">
                                          <p:val>
                                            <p:strVal val="#ppt_x"/>
                                          </p:val>
                                        </p:tav>
                                      </p:tavLst>
                                    </p:anim>
                                    <p:anim calcmode="lin" valueType="num">
                                      <p:cBhvr>
                                        <p:cTn id="30" dur="100" fill="hold"/>
                                        <p:tgtEl>
                                          <p:spTgt spid="268"/>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nodeType="clickEffect" presetClass="entr" presetSubtype="2" presetID="2" grpId="6" fill="hold">
                                  <p:stCondLst>
                                    <p:cond delay="0"/>
                                  </p:stCondLst>
                                  <p:iterate type="el" backwards="0">
                                    <p:tmAbs val="0"/>
                                  </p:iterate>
                                  <p:childTnLst>
                                    <p:set>
                                      <p:cBhvr>
                                        <p:cTn id="34" fill="hold"/>
                                        <p:tgtEl>
                                          <p:spTgt spid="271"/>
                                        </p:tgtEl>
                                        <p:attrNameLst>
                                          <p:attrName>style.visibility</p:attrName>
                                        </p:attrNameLst>
                                      </p:cBhvr>
                                      <p:to>
                                        <p:strVal val="visible"/>
                                      </p:to>
                                    </p:set>
                                    <p:anim calcmode="lin" valueType="num">
                                      <p:cBhvr>
                                        <p:cTn id="35" dur="100" fill="hold"/>
                                        <p:tgtEl>
                                          <p:spTgt spid="271"/>
                                        </p:tgtEl>
                                        <p:attrNameLst>
                                          <p:attrName>ppt_x</p:attrName>
                                        </p:attrNameLst>
                                      </p:cBhvr>
                                      <p:tavLst>
                                        <p:tav tm="0">
                                          <p:val>
                                            <p:strVal val="1+#ppt_w/2"/>
                                          </p:val>
                                        </p:tav>
                                        <p:tav tm="100000">
                                          <p:val>
                                            <p:strVal val="#ppt_x"/>
                                          </p:val>
                                        </p:tav>
                                      </p:tavLst>
                                    </p:anim>
                                    <p:anim calcmode="lin" valueType="num">
                                      <p:cBhvr>
                                        <p:cTn id="36" dur="100" fill="hold"/>
                                        <p:tgtEl>
                                          <p:spTgt spid="271"/>
                                        </p:tgtEl>
                                        <p:attrNameLst>
                                          <p:attrName>ppt_y</p:attrName>
                                        </p:attrNameLst>
                                      </p:cBhvr>
                                      <p:tavLst>
                                        <p:tav tm="0">
                                          <p:val>
                                            <p:strVal val="#ppt_y"/>
                                          </p:val>
                                        </p:tav>
                                        <p:tav tm="100000">
                                          <p:val>
                                            <p:strVal val="#ppt_y"/>
                                          </p:val>
                                        </p:tav>
                                      </p:tavLst>
                                    </p:anim>
                                  </p:childTnLst>
                                </p:cTn>
                              </p:par>
                            </p:childTnLst>
                          </p:cTn>
                        </p:par>
                        <p:par>
                          <p:cTn id="37" fill="hold">
                            <p:stCondLst>
                              <p:cond delay="100"/>
                            </p:stCondLst>
                            <p:childTnLst>
                              <p:par>
                                <p:cTn id="38" nodeType="afterEffect" presetClass="entr" presetSubtype="2" presetID="2" grpId="7" fill="hold">
                                  <p:stCondLst>
                                    <p:cond delay="1000"/>
                                  </p:stCondLst>
                                  <p:iterate type="el" backwards="0">
                                    <p:tmAbs val="0"/>
                                  </p:iterate>
                                  <p:childTnLst>
                                    <p:set>
                                      <p:cBhvr>
                                        <p:cTn id="39" fill="hold"/>
                                        <p:tgtEl>
                                          <p:spTgt spid="274"/>
                                        </p:tgtEl>
                                        <p:attrNameLst>
                                          <p:attrName>style.visibility</p:attrName>
                                        </p:attrNameLst>
                                      </p:cBhvr>
                                      <p:to>
                                        <p:strVal val="visible"/>
                                      </p:to>
                                    </p:set>
                                    <p:anim calcmode="lin" valueType="num">
                                      <p:cBhvr>
                                        <p:cTn id="40" dur="100" fill="hold"/>
                                        <p:tgtEl>
                                          <p:spTgt spid="274"/>
                                        </p:tgtEl>
                                        <p:attrNameLst>
                                          <p:attrName>ppt_x</p:attrName>
                                        </p:attrNameLst>
                                      </p:cBhvr>
                                      <p:tavLst>
                                        <p:tav tm="0">
                                          <p:val>
                                            <p:strVal val="1+#ppt_w/2"/>
                                          </p:val>
                                        </p:tav>
                                        <p:tav tm="100000">
                                          <p:val>
                                            <p:strVal val="#ppt_x"/>
                                          </p:val>
                                        </p:tav>
                                      </p:tavLst>
                                    </p:anim>
                                    <p:anim calcmode="lin" valueType="num">
                                      <p:cBhvr>
                                        <p:cTn id="41" dur="100" fill="hold"/>
                                        <p:tgtEl>
                                          <p:spTgt spid="274"/>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nodeType="clickEffect" presetClass="entr" presetSubtype="8" presetID="2" grpId="8" fill="hold">
                                  <p:stCondLst>
                                    <p:cond delay="0"/>
                                  </p:stCondLst>
                                  <p:iterate type="el" backwards="0">
                                    <p:tmAbs val="0"/>
                                  </p:iterate>
                                  <p:childTnLst>
                                    <p:set>
                                      <p:cBhvr>
                                        <p:cTn id="45" fill="hold"/>
                                        <p:tgtEl>
                                          <p:spTgt spid="280"/>
                                        </p:tgtEl>
                                        <p:attrNameLst>
                                          <p:attrName>style.visibility</p:attrName>
                                        </p:attrNameLst>
                                      </p:cBhvr>
                                      <p:to>
                                        <p:strVal val="visible"/>
                                      </p:to>
                                    </p:set>
                                    <p:anim calcmode="lin" valueType="num">
                                      <p:cBhvr>
                                        <p:cTn id="46" dur="100" fill="hold"/>
                                        <p:tgtEl>
                                          <p:spTgt spid="280"/>
                                        </p:tgtEl>
                                        <p:attrNameLst>
                                          <p:attrName>ppt_x</p:attrName>
                                        </p:attrNameLst>
                                      </p:cBhvr>
                                      <p:tavLst>
                                        <p:tav tm="0">
                                          <p:val>
                                            <p:strVal val="0-#ppt_w/2"/>
                                          </p:val>
                                        </p:tav>
                                        <p:tav tm="100000">
                                          <p:val>
                                            <p:strVal val="#ppt_x"/>
                                          </p:val>
                                        </p:tav>
                                      </p:tavLst>
                                    </p:anim>
                                    <p:anim calcmode="lin" valueType="num">
                                      <p:cBhvr>
                                        <p:cTn id="47" dur="100" fill="hold"/>
                                        <p:tgtEl>
                                          <p:spTgt spid="280"/>
                                        </p:tgtEl>
                                        <p:attrNameLst>
                                          <p:attrName>ppt_y</p:attrName>
                                        </p:attrNameLst>
                                      </p:cBhvr>
                                      <p:tavLst>
                                        <p:tav tm="0">
                                          <p:val>
                                            <p:strVal val="#ppt_y"/>
                                          </p:val>
                                        </p:tav>
                                        <p:tav tm="100000">
                                          <p:val>
                                            <p:strVal val="#ppt_y"/>
                                          </p:val>
                                        </p:tav>
                                      </p:tavLst>
                                    </p:anim>
                                  </p:childTnLst>
                                </p:cTn>
                              </p:par>
                            </p:childTnLst>
                          </p:cTn>
                        </p:par>
                        <p:par>
                          <p:cTn id="48" fill="hold">
                            <p:stCondLst>
                              <p:cond delay="100"/>
                            </p:stCondLst>
                            <p:childTnLst>
                              <p:par>
                                <p:cTn id="49" nodeType="afterEffect" presetClass="entr" presetSubtype="8" presetID="2" grpId="9" fill="hold">
                                  <p:stCondLst>
                                    <p:cond delay="1000"/>
                                  </p:stCondLst>
                                  <p:iterate type="el" backwards="0">
                                    <p:tmAbs val="0"/>
                                  </p:iterate>
                                  <p:childTnLst>
                                    <p:set>
                                      <p:cBhvr>
                                        <p:cTn id="50" fill="hold"/>
                                        <p:tgtEl>
                                          <p:spTgt spid="283"/>
                                        </p:tgtEl>
                                        <p:attrNameLst>
                                          <p:attrName>style.visibility</p:attrName>
                                        </p:attrNameLst>
                                      </p:cBhvr>
                                      <p:to>
                                        <p:strVal val="visible"/>
                                      </p:to>
                                    </p:set>
                                    <p:anim calcmode="lin" valueType="num">
                                      <p:cBhvr>
                                        <p:cTn id="51" dur="100" fill="hold"/>
                                        <p:tgtEl>
                                          <p:spTgt spid="283"/>
                                        </p:tgtEl>
                                        <p:attrNameLst>
                                          <p:attrName>ppt_x</p:attrName>
                                        </p:attrNameLst>
                                      </p:cBhvr>
                                      <p:tavLst>
                                        <p:tav tm="0">
                                          <p:val>
                                            <p:strVal val="0-#ppt_w/2"/>
                                          </p:val>
                                        </p:tav>
                                        <p:tav tm="100000">
                                          <p:val>
                                            <p:strVal val="#ppt_x"/>
                                          </p:val>
                                        </p:tav>
                                      </p:tavLst>
                                    </p:anim>
                                    <p:anim calcmode="lin" valueType="num">
                                      <p:cBhvr>
                                        <p:cTn id="52" dur="100" fill="hold"/>
                                        <p:tgtEl>
                                          <p:spTgt spid="2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4" grpId="7"/>
      <p:bldP build="whole" bldLvl="1" animBg="1" rev="0" advAuto="0" spid="277" grpId="1"/>
      <p:bldP build="whole" bldLvl="1" animBg="1" rev="0" advAuto="0" spid="259" grpId="3"/>
      <p:bldP build="whole" bldLvl="1" animBg="1" rev="0" advAuto="0" spid="268" grpId="5"/>
      <p:bldP build="whole" bldLvl="1" animBg="1" rev="0" advAuto="0" spid="265" grpId="4"/>
      <p:bldP build="whole" bldLvl="1" animBg="1" rev="0" advAuto="0" spid="271" grpId="6"/>
      <p:bldP build="whole" bldLvl="1" animBg="1" rev="0" advAuto="0" spid="262" grpId="2"/>
      <p:bldP build="whole" bldLvl="1" animBg="1" rev="0" advAuto="0" spid="283" grpId="9"/>
      <p:bldP build="whole" bldLvl="1" animBg="1" rev="0" advAuto="0" spid="280" grpId="8"/>
    </p:bldLst>
  </p:timing>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89" name="Group 289"/>
          <p:cNvGrpSpPr/>
          <p:nvPr/>
        </p:nvGrpSpPr>
        <p:grpSpPr>
          <a:xfrm>
            <a:off x="2843775" y="128203"/>
            <a:ext cx="6004250" cy="442675"/>
            <a:chOff x="0" y="0"/>
            <a:chExt cx="6004249" cy="442673"/>
          </a:xfrm>
        </p:grpSpPr>
        <p:sp>
          <p:nvSpPr>
            <p:cNvPr id="287" name="Shape 287"/>
            <p:cNvSpPr/>
            <p:nvPr/>
          </p:nvSpPr>
          <p:spPr>
            <a:xfrm>
              <a:off x="0" y="0"/>
              <a:ext cx="6004250" cy="442674"/>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000"/>
              </a:pPr>
            </a:p>
          </p:txBody>
        </p:sp>
        <p:sp>
          <p:nvSpPr>
            <p:cNvPr id="288" name="Shape 288"/>
            <p:cNvSpPr/>
            <p:nvPr/>
          </p:nvSpPr>
          <p:spPr>
            <a:xfrm>
              <a:off x="21609" y="33721"/>
              <a:ext cx="5961031"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Again, I am going to ask you to be respectful.</a:t>
              </a:r>
            </a:p>
          </p:txBody>
        </p:sp>
      </p:grpSp>
      <p:grpSp>
        <p:nvGrpSpPr>
          <p:cNvPr id="292" name="Group 292"/>
          <p:cNvGrpSpPr/>
          <p:nvPr/>
        </p:nvGrpSpPr>
        <p:grpSpPr>
          <a:xfrm>
            <a:off x="304800" y="1295937"/>
            <a:ext cx="6004250" cy="442675"/>
            <a:chOff x="0" y="0"/>
            <a:chExt cx="6004249" cy="442673"/>
          </a:xfrm>
        </p:grpSpPr>
        <p:sp>
          <p:nvSpPr>
            <p:cNvPr id="290" name="Shape 290"/>
            <p:cNvSpPr/>
            <p:nvPr/>
          </p:nvSpPr>
          <p:spPr>
            <a:xfrm>
              <a:off x="0" y="0"/>
              <a:ext cx="6004250" cy="442674"/>
            </a:xfrm>
            <a:prstGeom prst="roundRect">
              <a:avLst>
                <a:gd name="adj" fmla="val 16667"/>
              </a:avLst>
            </a:prstGeom>
            <a:solidFill>
              <a:srgbClr val="FFFFCC"/>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a:solidFill>
                    <a:srgbClr val="FFFFFF"/>
                  </a:solidFill>
                </a:defRPr>
              </a:pPr>
            </a:p>
          </p:txBody>
        </p:sp>
        <p:sp>
          <p:nvSpPr>
            <p:cNvPr id="291" name="Shape 291"/>
            <p:cNvSpPr/>
            <p:nvPr/>
          </p:nvSpPr>
          <p:spPr>
            <a:xfrm>
              <a:off x="21609" y="33721"/>
              <a:ext cx="5961031"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OK sorry</a:t>
              </a:r>
            </a:p>
          </p:txBody>
        </p:sp>
      </p:grpSp>
      <p:grpSp>
        <p:nvGrpSpPr>
          <p:cNvPr id="295" name="Group 295"/>
          <p:cNvGrpSpPr/>
          <p:nvPr/>
        </p:nvGrpSpPr>
        <p:grpSpPr>
          <a:xfrm>
            <a:off x="2843775" y="2719166"/>
            <a:ext cx="6004250" cy="1123713"/>
            <a:chOff x="0" y="0"/>
            <a:chExt cx="6004249" cy="1123712"/>
          </a:xfrm>
        </p:grpSpPr>
        <p:sp>
          <p:nvSpPr>
            <p:cNvPr id="293" name="Shape 293"/>
            <p:cNvSpPr/>
            <p:nvPr/>
          </p:nvSpPr>
          <p:spPr>
            <a:xfrm>
              <a:off x="0" y="0"/>
              <a:ext cx="6004250" cy="1123713"/>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000"/>
              </a:pPr>
            </a:p>
          </p:txBody>
        </p:sp>
        <p:sp>
          <p:nvSpPr>
            <p:cNvPr id="294" name="Shape 294"/>
            <p:cNvSpPr/>
            <p:nvPr/>
          </p:nvSpPr>
          <p:spPr>
            <a:xfrm>
              <a:off x="54854" y="82140"/>
              <a:ext cx="5894541" cy="9594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Before you call me a moron, too, has it occurred to you that you're not being as clear as you might think?</a:t>
              </a:r>
            </a:p>
          </p:txBody>
        </p:sp>
      </p:grpSp>
      <p:grpSp>
        <p:nvGrpSpPr>
          <p:cNvPr id="298" name="Group 298"/>
          <p:cNvGrpSpPr/>
          <p:nvPr/>
        </p:nvGrpSpPr>
        <p:grpSpPr>
          <a:xfrm>
            <a:off x="2843775" y="705347"/>
            <a:ext cx="6004250" cy="442675"/>
            <a:chOff x="0" y="0"/>
            <a:chExt cx="6004249" cy="442673"/>
          </a:xfrm>
        </p:grpSpPr>
        <p:sp>
          <p:nvSpPr>
            <p:cNvPr id="296" name="Shape 296"/>
            <p:cNvSpPr/>
            <p:nvPr/>
          </p:nvSpPr>
          <p:spPr>
            <a:xfrm>
              <a:off x="0" y="0"/>
              <a:ext cx="6004250" cy="442674"/>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000"/>
              </a:pPr>
            </a:p>
          </p:txBody>
        </p:sp>
        <p:sp>
          <p:nvSpPr>
            <p:cNvPr id="297" name="Shape 297"/>
            <p:cNvSpPr/>
            <p:nvPr/>
          </p:nvSpPr>
          <p:spPr>
            <a:xfrm>
              <a:off x="21609" y="33721"/>
              <a:ext cx="5961031"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We are here to help you, not be abused.</a:t>
              </a:r>
            </a:p>
          </p:txBody>
        </p:sp>
      </p:grpSp>
      <p:grpSp>
        <p:nvGrpSpPr>
          <p:cNvPr id="301" name="Group 301"/>
          <p:cNvGrpSpPr/>
          <p:nvPr/>
        </p:nvGrpSpPr>
        <p:grpSpPr>
          <a:xfrm>
            <a:off x="304800" y="1873081"/>
            <a:ext cx="6004250" cy="442675"/>
            <a:chOff x="0" y="0"/>
            <a:chExt cx="6004249" cy="442673"/>
          </a:xfrm>
        </p:grpSpPr>
        <p:sp>
          <p:nvSpPr>
            <p:cNvPr id="299" name="Shape 299"/>
            <p:cNvSpPr/>
            <p:nvPr/>
          </p:nvSpPr>
          <p:spPr>
            <a:xfrm>
              <a:off x="0" y="0"/>
              <a:ext cx="6004250" cy="442674"/>
            </a:xfrm>
            <a:prstGeom prst="roundRect">
              <a:avLst>
                <a:gd name="adj" fmla="val 16667"/>
              </a:avLst>
            </a:prstGeom>
            <a:solidFill>
              <a:srgbClr val="FFFFCC"/>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a:solidFill>
                    <a:srgbClr val="FFFFFF"/>
                  </a:solidFill>
                </a:defRPr>
              </a:pPr>
            </a:p>
          </p:txBody>
        </p:sp>
        <p:sp>
          <p:nvSpPr>
            <p:cNvPr id="300" name="Shape 300"/>
            <p:cNvSpPr/>
            <p:nvPr/>
          </p:nvSpPr>
          <p:spPr>
            <a:xfrm>
              <a:off x="21609" y="33721"/>
              <a:ext cx="5961031"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Anyway</a:t>
              </a:r>
            </a:p>
          </p:txBody>
        </p:sp>
      </p:grpSp>
      <p:grpSp>
        <p:nvGrpSpPr>
          <p:cNvPr id="304" name="Group 304"/>
          <p:cNvGrpSpPr/>
          <p:nvPr/>
        </p:nvGrpSpPr>
        <p:grpSpPr>
          <a:xfrm>
            <a:off x="304800" y="5495506"/>
            <a:ext cx="6004250" cy="442675"/>
            <a:chOff x="0" y="0"/>
            <a:chExt cx="6004249" cy="442673"/>
          </a:xfrm>
        </p:grpSpPr>
        <p:sp>
          <p:nvSpPr>
            <p:cNvPr id="302" name="Shape 302"/>
            <p:cNvSpPr/>
            <p:nvPr/>
          </p:nvSpPr>
          <p:spPr>
            <a:xfrm>
              <a:off x="0" y="0"/>
              <a:ext cx="6004250" cy="442674"/>
            </a:xfrm>
            <a:prstGeom prst="roundRect">
              <a:avLst>
                <a:gd name="adj" fmla="val 16667"/>
              </a:avLst>
            </a:prstGeom>
            <a:solidFill>
              <a:srgbClr val="FFFFCC"/>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000"/>
              </a:pPr>
            </a:p>
          </p:txBody>
        </p:sp>
        <p:sp>
          <p:nvSpPr>
            <p:cNvPr id="303" name="Shape 303"/>
            <p:cNvSpPr/>
            <p:nvPr/>
          </p:nvSpPr>
          <p:spPr>
            <a:xfrm>
              <a:off x="21609" y="33721"/>
              <a:ext cx="5961031"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Im being such a troll, i'm sorry lol</a:t>
              </a:r>
            </a:p>
          </p:txBody>
        </p:sp>
      </p:grpSp>
      <p:grpSp>
        <p:nvGrpSpPr>
          <p:cNvPr id="307" name="Group 307"/>
          <p:cNvGrpSpPr/>
          <p:nvPr/>
        </p:nvGrpSpPr>
        <p:grpSpPr>
          <a:xfrm>
            <a:off x="304800" y="6072649"/>
            <a:ext cx="6004250" cy="442675"/>
            <a:chOff x="0" y="0"/>
            <a:chExt cx="6004249" cy="442673"/>
          </a:xfrm>
        </p:grpSpPr>
        <p:sp>
          <p:nvSpPr>
            <p:cNvPr id="305" name="Shape 305"/>
            <p:cNvSpPr/>
            <p:nvPr/>
          </p:nvSpPr>
          <p:spPr>
            <a:xfrm>
              <a:off x="0" y="0"/>
              <a:ext cx="6004250" cy="442674"/>
            </a:xfrm>
            <a:prstGeom prst="roundRect">
              <a:avLst>
                <a:gd name="adj" fmla="val 16667"/>
              </a:avLst>
            </a:prstGeom>
            <a:solidFill>
              <a:srgbClr val="FFFFCC"/>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a:solidFill>
                    <a:srgbClr val="FFFFFF"/>
                  </a:solidFill>
                </a:defRPr>
              </a:pPr>
            </a:p>
          </p:txBody>
        </p:sp>
        <p:sp>
          <p:nvSpPr>
            <p:cNvPr id="306" name="Shape 306"/>
            <p:cNvSpPr/>
            <p:nvPr/>
          </p:nvSpPr>
          <p:spPr>
            <a:xfrm>
              <a:off x="21609" y="33721"/>
              <a:ext cx="5961031"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OK so i'll stop being rude</a:t>
              </a:r>
            </a:p>
          </p:txBody>
        </p:sp>
      </p:grpSp>
      <p:sp>
        <p:nvSpPr>
          <p:cNvPr id="308" name="Shape 308"/>
          <p:cNvSpPr/>
          <p:nvPr/>
        </p:nvSpPr>
        <p:spPr>
          <a:xfrm>
            <a:off x="0" y="2517461"/>
            <a:ext cx="9144000" cy="1"/>
          </a:xfrm>
          <a:prstGeom prst="line">
            <a:avLst/>
          </a:prstGeom>
          <a:ln w="57150">
            <a:solidFill>
              <a:srgbClr val="FF0000"/>
            </a:solidFill>
          </a:ln>
          <a:effectLst>
            <a:outerShdw sx="100000" sy="100000" kx="0" ky="0" algn="b" rotWithShape="0" blurRad="50800" dist="38100" dir="2700000">
              <a:srgbClr val="000000">
                <a:alpha val="40000"/>
              </a:srgbClr>
            </a:outerShdw>
          </a:effectLst>
        </p:spPr>
        <p:txBody>
          <a:bodyPr lIns="0" tIns="0" rIns="0" bIns="0"/>
          <a:lstStyle/>
          <a:p>
            <a:pPr lvl="0" defTabSz="457200">
              <a:defRPr sz="1200">
                <a:latin typeface="+mn-lt"/>
                <a:ea typeface="+mn-ea"/>
                <a:cs typeface="+mn-cs"/>
                <a:sym typeface="Helvetica"/>
              </a:defRPr>
            </a:pPr>
          </a:p>
        </p:txBody>
      </p:sp>
      <p:grpSp>
        <p:nvGrpSpPr>
          <p:cNvPr id="311" name="Group 311"/>
          <p:cNvGrpSpPr/>
          <p:nvPr/>
        </p:nvGrpSpPr>
        <p:grpSpPr>
          <a:xfrm>
            <a:off x="2843775" y="4237323"/>
            <a:ext cx="6004250" cy="1123713"/>
            <a:chOff x="0" y="0"/>
            <a:chExt cx="6004249" cy="1123712"/>
          </a:xfrm>
        </p:grpSpPr>
        <p:sp>
          <p:nvSpPr>
            <p:cNvPr id="309" name="Shape 309"/>
            <p:cNvSpPr/>
            <p:nvPr/>
          </p:nvSpPr>
          <p:spPr>
            <a:xfrm>
              <a:off x="0" y="0"/>
              <a:ext cx="6004250" cy="1123713"/>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000"/>
              </a:pPr>
            </a:p>
          </p:txBody>
        </p:sp>
        <p:sp>
          <p:nvSpPr>
            <p:cNvPr id="310" name="Shape 310"/>
            <p:cNvSpPr/>
            <p:nvPr/>
          </p:nvSpPr>
          <p:spPr>
            <a:xfrm>
              <a:off x="54854" y="82140"/>
              <a:ext cx="5894541" cy="9594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000"/>
              </a:lvl1pPr>
            </a:lstStyle>
            <a:p>
              <a:pPr lvl="0">
                <a:defRPr sz="1800"/>
              </a:pPr>
              <a:r>
                <a:rPr sz="2000"/>
                <a:t>We can keep going back and forth, or you can just answer my questions. Only one of these options will allow me to help you.</a:t>
              </a:r>
            </a:p>
          </p:txBody>
        </p:sp>
      </p:grpSp>
      <p:sp>
        <p:nvSpPr>
          <p:cNvPr id="312" name="Shape 312"/>
          <p:cNvSpPr/>
          <p:nvPr/>
        </p:nvSpPr>
        <p:spPr>
          <a:xfrm>
            <a:off x="0" y="4035619"/>
            <a:ext cx="9144000" cy="1"/>
          </a:xfrm>
          <a:prstGeom prst="line">
            <a:avLst/>
          </a:prstGeom>
          <a:ln w="57150">
            <a:solidFill>
              <a:srgbClr val="FF0000"/>
            </a:solidFill>
          </a:ln>
          <a:effectLst>
            <a:outerShdw sx="100000" sy="100000" kx="0" ky="0" algn="b" rotWithShape="0" blurRad="50800" dist="38100" dir="2700000">
              <a:srgbClr val="000000">
                <a:alpha val="40000"/>
              </a:srgbClr>
            </a:outerShdw>
          </a:effectLst>
        </p:spPr>
        <p:txBody>
          <a:bodyPr lIns="0" tIns="0" rIns="0" bIns="0"/>
          <a:lstStyle/>
          <a:p>
            <a:pPr lvl="0" defTabSz="457200">
              <a:defRPr sz="1200">
                <a:latin typeface="+mn-lt"/>
                <a:ea typeface="+mn-ea"/>
                <a:cs typeface="+mn-cs"/>
                <a:sym typeface="Helvetica"/>
              </a:defRPr>
            </a:pPr>
          </a:p>
        </p:txBody>
      </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2" presetID="2" grpId="1" fill="hold">
                                  <p:stCondLst>
                                    <p:cond delay="500"/>
                                  </p:stCondLst>
                                  <p:iterate type="el" backwards="0">
                                    <p:tmAbs val="0"/>
                                  </p:iterate>
                                  <p:childTnLst>
                                    <p:set>
                                      <p:cBhvr>
                                        <p:cTn id="6" fill="hold"/>
                                        <p:tgtEl>
                                          <p:spTgt spid="289"/>
                                        </p:tgtEl>
                                        <p:attrNameLst>
                                          <p:attrName>style.visibility</p:attrName>
                                        </p:attrNameLst>
                                      </p:cBhvr>
                                      <p:to>
                                        <p:strVal val="visible"/>
                                      </p:to>
                                    </p:set>
                                    <p:anim calcmode="lin" valueType="num">
                                      <p:cBhvr>
                                        <p:cTn id="7" dur="100" fill="hold"/>
                                        <p:tgtEl>
                                          <p:spTgt spid="289"/>
                                        </p:tgtEl>
                                        <p:attrNameLst>
                                          <p:attrName>ppt_x</p:attrName>
                                        </p:attrNameLst>
                                      </p:cBhvr>
                                      <p:tavLst>
                                        <p:tav tm="0">
                                          <p:val>
                                            <p:strVal val="1+#ppt_w/2"/>
                                          </p:val>
                                        </p:tav>
                                        <p:tav tm="100000">
                                          <p:val>
                                            <p:strVal val="#ppt_x"/>
                                          </p:val>
                                        </p:tav>
                                      </p:tavLst>
                                    </p:anim>
                                    <p:anim calcmode="lin" valueType="num">
                                      <p:cBhvr>
                                        <p:cTn id="8" dur="100" fill="hold"/>
                                        <p:tgtEl>
                                          <p:spTgt spid="289"/>
                                        </p:tgtEl>
                                        <p:attrNameLst>
                                          <p:attrName>ppt_y</p:attrName>
                                        </p:attrNameLst>
                                      </p:cBhvr>
                                      <p:tavLst>
                                        <p:tav tm="0">
                                          <p:val>
                                            <p:strVal val="#ppt_y"/>
                                          </p:val>
                                        </p:tav>
                                        <p:tav tm="100000">
                                          <p:val>
                                            <p:strVal val="#ppt_y"/>
                                          </p:val>
                                        </p:tav>
                                      </p:tavLst>
                                    </p:anim>
                                  </p:childTnLst>
                                </p:cTn>
                              </p:par>
                            </p:childTnLst>
                          </p:cTn>
                        </p:par>
                        <p:par>
                          <p:cTn id="9" fill="hold">
                            <p:stCondLst>
                              <p:cond delay="600"/>
                            </p:stCondLst>
                            <p:childTnLst>
                              <p:par>
                                <p:cTn id="10" nodeType="afterEffect" presetClass="entr" presetSubtype="2" presetID="2" grpId="2" fill="hold">
                                  <p:stCondLst>
                                    <p:cond delay="1000"/>
                                  </p:stCondLst>
                                  <p:iterate type="el" backwards="0">
                                    <p:tmAbs val="0"/>
                                  </p:iterate>
                                  <p:childTnLst>
                                    <p:set>
                                      <p:cBhvr>
                                        <p:cTn id="11" fill="hold"/>
                                        <p:tgtEl>
                                          <p:spTgt spid="298"/>
                                        </p:tgtEl>
                                        <p:attrNameLst>
                                          <p:attrName>style.visibility</p:attrName>
                                        </p:attrNameLst>
                                      </p:cBhvr>
                                      <p:to>
                                        <p:strVal val="visible"/>
                                      </p:to>
                                    </p:set>
                                    <p:anim calcmode="lin" valueType="num">
                                      <p:cBhvr>
                                        <p:cTn id="12" dur="100" fill="hold"/>
                                        <p:tgtEl>
                                          <p:spTgt spid="298"/>
                                        </p:tgtEl>
                                        <p:attrNameLst>
                                          <p:attrName>ppt_x</p:attrName>
                                        </p:attrNameLst>
                                      </p:cBhvr>
                                      <p:tavLst>
                                        <p:tav tm="0">
                                          <p:val>
                                            <p:strVal val="1+#ppt_w/2"/>
                                          </p:val>
                                        </p:tav>
                                        <p:tav tm="100000">
                                          <p:val>
                                            <p:strVal val="#ppt_x"/>
                                          </p:val>
                                        </p:tav>
                                      </p:tavLst>
                                    </p:anim>
                                    <p:anim calcmode="lin" valueType="num">
                                      <p:cBhvr>
                                        <p:cTn id="13" dur="100" fill="hold"/>
                                        <p:tgtEl>
                                          <p:spTgt spid="29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nodeType="clickEffect" presetClass="entr" presetSubtype="8" presetID="2" grpId="3" fill="hold">
                                  <p:stCondLst>
                                    <p:cond delay="0"/>
                                  </p:stCondLst>
                                  <p:iterate type="el" backwards="0">
                                    <p:tmAbs val="0"/>
                                  </p:iterate>
                                  <p:childTnLst>
                                    <p:set>
                                      <p:cBhvr>
                                        <p:cTn id="17" fill="hold"/>
                                        <p:tgtEl>
                                          <p:spTgt spid="292"/>
                                        </p:tgtEl>
                                        <p:attrNameLst>
                                          <p:attrName>style.visibility</p:attrName>
                                        </p:attrNameLst>
                                      </p:cBhvr>
                                      <p:to>
                                        <p:strVal val="visible"/>
                                      </p:to>
                                    </p:set>
                                    <p:anim calcmode="lin" valueType="num">
                                      <p:cBhvr>
                                        <p:cTn id="18" dur="100" fill="hold"/>
                                        <p:tgtEl>
                                          <p:spTgt spid="292"/>
                                        </p:tgtEl>
                                        <p:attrNameLst>
                                          <p:attrName>ppt_x</p:attrName>
                                        </p:attrNameLst>
                                      </p:cBhvr>
                                      <p:tavLst>
                                        <p:tav tm="0">
                                          <p:val>
                                            <p:strVal val="0-#ppt_w/2"/>
                                          </p:val>
                                        </p:tav>
                                        <p:tav tm="100000">
                                          <p:val>
                                            <p:strVal val="#ppt_x"/>
                                          </p:val>
                                        </p:tav>
                                      </p:tavLst>
                                    </p:anim>
                                    <p:anim calcmode="lin" valueType="num">
                                      <p:cBhvr>
                                        <p:cTn id="19" dur="100" fill="hold"/>
                                        <p:tgtEl>
                                          <p:spTgt spid="292"/>
                                        </p:tgtEl>
                                        <p:attrNameLst>
                                          <p:attrName>ppt_y</p:attrName>
                                        </p:attrNameLst>
                                      </p:cBhvr>
                                      <p:tavLst>
                                        <p:tav tm="0">
                                          <p:val>
                                            <p:strVal val="#ppt_y"/>
                                          </p:val>
                                        </p:tav>
                                        <p:tav tm="100000">
                                          <p:val>
                                            <p:strVal val="#ppt_y"/>
                                          </p:val>
                                        </p:tav>
                                      </p:tavLst>
                                    </p:anim>
                                  </p:childTnLst>
                                </p:cTn>
                              </p:par>
                            </p:childTnLst>
                          </p:cTn>
                        </p:par>
                        <p:par>
                          <p:cTn id="20" fill="hold">
                            <p:stCondLst>
                              <p:cond delay="100"/>
                            </p:stCondLst>
                            <p:childTnLst>
                              <p:par>
                                <p:cTn id="21" nodeType="afterEffect" presetClass="entr" presetSubtype="8" presetID="2" grpId="4" fill="hold">
                                  <p:stCondLst>
                                    <p:cond delay="1000"/>
                                  </p:stCondLst>
                                  <p:iterate type="el" backwards="0">
                                    <p:tmAbs val="0"/>
                                  </p:iterate>
                                  <p:childTnLst>
                                    <p:set>
                                      <p:cBhvr>
                                        <p:cTn id="22" fill="hold"/>
                                        <p:tgtEl>
                                          <p:spTgt spid="301"/>
                                        </p:tgtEl>
                                        <p:attrNameLst>
                                          <p:attrName>style.visibility</p:attrName>
                                        </p:attrNameLst>
                                      </p:cBhvr>
                                      <p:to>
                                        <p:strVal val="visible"/>
                                      </p:to>
                                    </p:set>
                                    <p:anim calcmode="lin" valueType="num">
                                      <p:cBhvr>
                                        <p:cTn id="23" dur="100" fill="hold"/>
                                        <p:tgtEl>
                                          <p:spTgt spid="301"/>
                                        </p:tgtEl>
                                        <p:attrNameLst>
                                          <p:attrName>ppt_x</p:attrName>
                                        </p:attrNameLst>
                                      </p:cBhvr>
                                      <p:tavLst>
                                        <p:tav tm="0">
                                          <p:val>
                                            <p:strVal val="0-#ppt_w/2"/>
                                          </p:val>
                                        </p:tav>
                                        <p:tav tm="100000">
                                          <p:val>
                                            <p:strVal val="#ppt_x"/>
                                          </p:val>
                                        </p:tav>
                                      </p:tavLst>
                                    </p:anim>
                                    <p:anim calcmode="lin" valueType="num">
                                      <p:cBhvr>
                                        <p:cTn id="24" dur="100" fill="hold"/>
                                        <p:tgtEl>
                                          <p:spTgt spid="30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nodeType="clickEffect" presetClass="entr" presetSubtype="8" presetID="2" grpId="5" fill="hold">
                                  <p:stCondLst>
                                    <p:cond delay="0"/>
                                  </p:stCondLst>
                                  <p:iterate type="el" backwards="0">
                                    <p:tmAbs val="0"/>
                                  </p:iterate>
                                  <p:childTnLst>
                                    <p:set>
                                      <p:cBhvr>
                                        <p:cTn id="28" fill="hold"/>
                                        <p:tgtEl>
                                          <p:spTgt spid="308"/>
                                        </p:tgtEl>
                                        <p:attrNameLst>
                                          <p:attrName>style.visibility</p:attrName>
                                        </p:attrNameLst>
                                      </p:cBhvr>
                                      <p:to>
                                        <p:strVal val="visible"/>
                                      </p:to>
                                    </p:set>
                                    <p:anim calcmode="lin" valueType="num">
                                      <p:cBhvr>
                                        <p:cTn id="29" dur="500" fill="hold"/>
                                        <p:tgtEl>
                                          <p:spTgt spid="308"/>
                                        </p:tgtEl>
                                        <p:attrNameLst>
                                          <p:attrName>ppt_x</p:attrName>
                                        </p:attrNameLst>
                                      </p:cBhvr>
                                      <p:tavLst>
                                        <p:tav tm="0">
                                          <p:val>
                                            <p:strVal val="0-#ppt_w/2"/>
                                          </p:val>
                                        </p:tav>
                                        <p:tav tm="100000">
                                          <p:val>
                                            <p:strVal val="#ppt_x"/>
                                          </p:val>
                                        </p:tav>
                                      </p:tavLst>
                                    </p:anim>
                                    <p:anim calcmode="lin" valueType="num">
                                      <p:cBhvr>
                                        <p:cTn id="30" dur="500" fill="hold"/>
                                        <p:tgtEl>
                                          <p:spTgt spid="308"/>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nodeType="afterEffect" presetClass="entr" presetSubtype="2" presetID="2" grpId="6" fill="hold">
                                  <p:stCondLst>
                                    <p:cond delay="500"/>
                                  </p:stCondLst>
                                  <p:iterate type="el" backwards="0">
                                    <p:tmAbs val="0"/>
                                  </p:iterate>
                                  <p:childTnLst>
                                    <p:set>
                                      <p:cBhvr>
                                        <p:cTn id="33" fill="hold"/>
                                        <p:tgtEl>
                                          <p:spTgt spid="295"/>
                                        </p:tgtEl>
                                        <p:attrNameLst>
                                          <p:attrName>style.visibility</p:attrName>
                                        </p:attrNameLst>
                                      </p:cBhvr>
                                      <p:to>
                                        <p:strVal val="visible"/>
                                      </p:to>
                                    </p:set>
                                    <p:anim calcmode="lin" valueType="num">
                                      <p:cBhvr>
                                        <p:cTn id="34" dur="100" fill="hold"/>
                                        <p:tgtEl>
                                          <p:spTgt spid="295"/>
                                        </p:tgtEl>
                                        <p:attrNameLst>
                                          <p:attrName>ppt_x</p:attrName>
                                        </p:attrNameLst>
                                      </p:cBhvr>
                                      <p:tavLst>
                                        <p:tav tm="0">
                                          <p:val>
                                            <p:strVal val="1+#ppt_w/2"/>
                                          </p:val>
                                        </p:tav>
                                        <p:tav tm="100000">
                                          <p:val>
                                            <p:strVal val="#ppt_x"/>
                                          </p:val>
                                        </p:tav>
                                      </p:tavLst>
                                    </p:anim>
                                    <p:anim calcmode="lin" valueType="num">
                                      <p:cBhvr>
                                        <p:cTn id="35" dur="100" fill="hold"/>
                                        <p:tgtEl>
                                          <p:spTgt spid="29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nodeType="clickEffect" presetClass="entr" presetSubtype="8" presetID="2" grpId="7" fill="hold">
                                  <p:stCondLst>
                                    <p:cond delay="0"/>
                                  </p:stCondLst>
                                  <p:iterate type="el" backwards="0">
                                    <p:tmAbs val="0"/>
                                  </p:iterate>
                                  <p:childTnLst>
                                    <p:set>
                                      <p:cBhvr>
                                        <p:cTn id="39" fill="hold"/>
                                        <p:tgtEl>
                                          <p:spTgt spid="312"/>
                                        </p:tgtEl>
                                        <p:attrNameLst>
                                          <p:attrName>style.visibility</p:attrName>
                                        </p:attrNameLst>
                                      </p:cBhvr>
                                      <p:to>
                                        <p:strVal val="visible"/>
                                      </p:to>
                                    </p:set>
                                    <p:anim calcmode="lin" valueType="num">
                                      <p:cBhvr>
                                        <p:cTn id="40" dur="500" fill="hold"/>
                                        <p:tgtEl>
                                          <p:spTgt spid="312"/>
                                        </p:tgtEl>
                                        <p:attrNameLst>
                                          <p:attrName>ppt_x</p:attrName>
                                        </p:attrNameLst>
                                      </p:cBhvr>
                                      <p:tavLst>
                                        <p:tav tm="0">
                                          <p:val>
                                            <p:strVal val="0-#ppt_w/2"/>
                                          </p:val>
                                        </p:tav>
                                        <p:tav tm="100000">
                                          <p:val>
                                            <p:strVal val="#ppt_x"/>
                                          </p:val>
                                        </p:tav>
                                      </p:tavLst>
                                    </p:anim>
                                    <p:anim calcmode="lin" valueType="num">
                                      <p:cBhvr>
                                        <p:cTn id="41" dur="500" fill="hold"/>
                                        <p:tgtEl>
                                          <p:spTgt spid="312"/>
                                        </p:tgtEl>
                                        <p:attrNameLst>
                                          <p:attrName>ppt_y</p:attrName>
                                        </p:attrNameLst>
                                      </p:cBhvr>
                                      <p:tavLst>
                                        <p:tav tm="0">
                                          <p:val>
                                            <p:strVal val="#ppt_y"/>
                                          </p:val>
                                        </p:tav>
                                        <p:tav tm="100000">
                                          <p:val>
                                            <p:strVal val="#ppt_y"/>
                                          </p:val>
                                        </p:tav>
                                      </p:tavLst>
                                    </p:anim>
                                  </p:childTnLst>
                                </p:cTn>
                              </p:par>
                            </p:childTnLst>
                          </p:cTn>
                        </p:par>
                        <p:par>
                          <p:cTn id="42" fill="hold">
                            <p:stCondLst>
                              <p:cond delay="500"/>
                            </p:stCondLst>
                            <p:childTnLst>
                              <p:par>
                                <p:cTn id="43" nodeType="afterEffect" presetClass="entr" presetSubtype="2" presetID="2" grpId="8" fill="hold">
                                  <p:stCondLst>
                                    <p:cond delay="500"/>
                                  </p:stCondLst>
                                  <p:iterate type="el" backwards="0">
                                    <p:tmAbs val="0"/>
                                  </p:iterate>
                                  <p:childTnLst>
                                    <p:set>
                                      <p:cBhvr>
                                        <p:cTn id="44" fill="hold"/>
                                        <p:tgtEl>
                                          <p:spTgt spid="311"/>
                                        </p:tgtEl>
                                        <p:attrNameLst>
                                          <p:attrName>style.visibility</p:attrName>
                                        </p:attrNameLst>
                                      </p:cBhvr>
                                      <p:to>
                                        <p:strVal val="visible"/>
                                      </p:to>
                                    </p:set>
                                    <p:anim calcmode="lin" valueType="num">
                                      <p:cBhvr>
                                        <p:cTn id="45" dur="100" fill="hold"/>
                                        <p:tgtEl>
                                          <p:spTgt spid="311"/>
                                        </p:tgtEl>
                                        <p:attrNameLst>
                                          <p:attrName>ppt_x</p:attrName>
                                        </p:attrNameLst>
                                      </p:cBhvr>
                                      <p:tavLst>
                                        <p:tav tm="0">
                                          <p:val>
                                            <p:strVal val="1+#ppt_w/2"/>
                                          </p:val>
                                        </p:tav>
                                        <p:tav tm="100000">
                                          <p:val>
                                            <p:strVal val="#ppt_x"/>
                                          </p:val>
                                        </p:tav>
                                      </p:tavLst>
                                    </p:anim>
                                    <p:anim calcmode="lin" valueType="num">
                                      <p:cBhvr>
                                        <p:cTn id="46" dur="100" fill="hold"/>
                                        <p:tgtEl>
                                          <p:spTgt spid="311"/>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nodeType="clickEffect" presetClass="entr" presetSubtype="8" presetID="2" grpId="9" fill="hold">
                                  <p:stCondLst>
                                    <p:cond delay="0"/>
                                  </p:stCondLst>
                                  <p:iterate type="el" backwards="0">
                                    <p:tmAbs val="0"/>
                                  </p:iterate>
                                  <p:childTnLst>
                                    <p:set>
                                      <p:cBhvr>
                                        <p:cTn id="50" fill="hold"/>
                                        <p:tgtEl>
                                          <p:spTgt spid="304"/>
                                        </p:tgtEl>
                                        <p:attrNameLst>
                                          <p:attrName>style.visibility</p:attrName>
                                        </p:attrNameLst>
                                      </p:cBhvr>
                                      <p:to>
                                        <p:strVal val="visible"/>
                                      </p:to>
                                    </p:set>
                                    <p:anim calcmode="lin" valueType="num">
                                      <p:cBhvr>
                                        <p:cTn id="51" dur="100" fill="hold"/>
                                        <p:tgtEl>
                                          <p:spTgt spid="304"/>
                                        </p:tgtEl>
                                        <p:attrNameLst>
                                          <p:attrName>ppt_x</p:attrName>
                                        </p:attrNameLst>
                                      </p:cBhvr>
                                      <p:tavLst>
                                        <p:tav tm="0">
                                          <p:val>
                                            <p:strVal val="0-#ppt_w/2"/>
                                          </p:val>
                                        </p:tav>
                                        <p:tav tm="100000">
                                          <p:val>
                                            <p:strVal val="#ppt_x"/>
                                          </p:val>
                                        </p:tav>
                                      </p:tavLst>
                                    </p:anim>
                                    <p:anim calcmode="lin" valueType="num">
                                      <p:cBhvr>
                                        <p:cTn id="52" dur="100" fill="hold"/>
                                        <p:tgtEl>
                                          <p:spTgt spid="304"/>
                                        </p:tgtEl>
                                        <p:attrNameLst>
                                          <p:attrName>ppt_y</p:attrName>
                                        </p:attrNameLst>
                                      </p:cBhvr>
                                      <p:tavLst>
                                        <p:tav tm="0">
                                          <p:val>
                                            <p:strVal val="#ppt_y"/>
                                          </p:val>
                                        </p:tav>
                                        <p:tav tm="100000">
                                          <p:val>
                                            <p:strVal val="#ppt_y"/>
                                          </p:val>
                                        </p:tav>
                                      </p:tavLst>
                                    </p:anim>
                                  </p:childTnLst>
                                </p:cTn>
                              </p:par>
                            </p:childTnLst>
                          </p:cTn>
                        </p:par>
                        <p:par>
                          <p:cTn id="53" fill="hold">
                            <p:stCondLst>
                              <p:cond delay="100"/>
                            </p:stCondLst>
                            <p:childTnLst>
                              <p:par>
                                <p:cTn id="54" nodeType="afterEffect" presetClass="entr" presetSubtype="8" presetID="2" grpId="10" fill="hold">
                                  <p:stCondLst>
                                    <p:cond delay="1000"/>
                                  </p:stCondLst>
                                  <p:iterate type="el" backwards="0">
                                    <p:tmAbs val="0"/>
                                  </p:iterate>
                                  <p:childTnLst>
                                    <p:set>
                                      <p:cBhvr>
                                        <p:cTn id="55" fill="hold"/>
                                        <p:tgtEl>
                                          <p:spTgt spid="307"/>
                                        </p:tgtEl>
                                        <p:attrNameLst>
                                          <p:attrName>style.visibility</p:attrName>
                                        </p:attrNameLst>
                                      </p:cBhvr>
                                      <p:to>
                                        <p:strVal val="visible"/>
                                      </p:to>
                                    </p:set>
                                    <p:anim calcmode="lin" valueType="num">
                                      <p:cBhvr>
                                        <p:cTn id="56" dur="100" fill="hold"/>
                                        <p:tgtEl>
                                          <p:spTgt spid="307"/>
                                        </p:tgtEl>
                                        <p:attrNameLst>
                                          <p:attrName>ppt_x</p:attrName>
                                        </p:attrNameLst>
                                      </p:cBhvr>
                                      <p:tavLst>
                                        <p:tav tm="0">
                                          <p:val>
                                            <p:strVal val="0-#ppt_w/2"/>
                                          </p:val>
                                        </p:tav>
                                        <p:tav tm="100000">
                                          <p:val>
                                            <p:strVal val="#ppt_x"/>
                                          </p:val>
                                        </p:tav>
                                      </p:tavLst>
                                    </p:anim>
                                    <p:anim calcmode="lin" valueType="num">
                                      <p:cBhvr>
                                        <p:cTn id="57" dur="100" fill="hold"/>
                                        <p:tgtEl>
                                          <p:spTgt spid="3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8" grpId="5"/>
      <p:bldP build="whole" bldLvl="1" animBg="1" rev="0" advAuto="0" spid="307" grpId="10"/>
      <p:bldP build="whole" bldLvl="1" animBg="1" rev="0" advAuto="0" spid="301" grpId="4"/>
      <p:bldP build="whole" bldLvl="1" animBg="1" rev="0" advAuto="0" spid="311" grpId="8"/>
      <p:bldP build="whole" bldLvl="1" animBg="1" rev="0" advAuto="0" spid="295" grpId="6"/>
      <p:bldP build="whole" bldLvl="1" animBg="1" rev="0" advAuto="0" spid="304" grpId="9"/>
      <p:bldP build="whole" bldLvl="1" animBg="1" rev="0" advAuto="0" spid="292" grpId="3"/>
      <p:bldP build="whole" bldLvl="1" animBg="1" rev="0" advAuto="0" spid="298" grpId="2"/>
      <p:bldP build="whole" bldLvl="1" animBg="1" rev="0" advAuto="0" spid="289" grpId="1"/>
      <p:bldP build="whole" bldLvl="1" animBg="1" rev="0" advAuto="0" spid="312" grpId="7"/>
    </p:bldLst>
  </p:timing>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316" name="Shape 316"/>
          <p:cNvSpPr/>
          <p:nvPr>
            <p:ph type="title"/>
          </p:nvPr>
        </p:nvSpPr>
        <p:spPr>
          <a:xfrm>
            <a:off x="457200" y="293141"/>
            <a:ext cx="8229600" cy="769443"/>
          </a:xfrm>
          <a:prstGeom prst="rect">
            <a:avLst/>
          </a:prstGeom>
        </p:spPr>
        <p:txBody>
          <a:bodyPr lIns="0" tIns="0" rIns="0" bIns="0">
            <a:normAutofit fontScale="100000" lnSpcReduction="0"/>
          </a:bodyPr>
          <a:lstStyle/>
          <a:p>
            <a:pPr lvl="0">
              <a:defRPr sz="1800">
                <a:effectLst/>
              </a:defRPr>
            </a:pPr>
            <a:r>
              <a:rPr sz="4400"/>
              <a:t>What if the user </a:t>
            </a:r>
            <a:r>
              <a:rPr b="1" i="1" sz="4400">
                <a:latin typeface="Arial"/>
                <a:ea typeface="Arial"/>
                <a:cs typeface="Arial"/>
                <a:sym typeface="Arial"/>
              </a:rPr>
              <a:t>is</a:t>
            </a:r>
            <a:r>
              <a:rPr sz="4400"/>
              <a:t> at Level 2?</a:t>
            </a:r>
          </a:p>
        </p:txBody>
      </p:sp>
      <p:pic>
        <p:nvPicPr>
          <p:cNvPr id="317" name="image21.jpg" descr="http://img.mp3arhiv.net/exphoto/tLfa23nEtXyTtZTW3qg/josh-vs-pakka.jpg"/>
          <p:cNvPicPr/>
          <p:nvPr/>
        </p:nvPicPr>
        <p:blipFill>
          <a:blip r:embed="rId4">
            <a:extLst/>
          </a:blip>
          <a:srcRect l="0" t="0" r="0" b="8321"/>
          <a:stretch>
            <a:fillRect/>
          </a:stretch>
        </p:blipFill>
        <p:spPr>
          <a:xfrm>
            <a:off x="641176" y="1225296"/>
            <a:ext cx="7861647" cy="5349241"/>
          </a:xfrm>
          <a:prstGeom prst="rect">
            <a:avLst/>
          </a:prstGeom>
          <a:ln w="12700">
            <a:miter lim="400000"/>
          </a:ln>
        </p:spPr>
      </p:pic>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0"/>
                                  </p:stCondLst>
                                  <p:iterate type="lt" backwards="0">
                                    <p:tmAbs val="0"/>
                                  </p:iterate>
                                  <p:childTnLst>
                                    <p:set>
                                      <p:cBhvr>
                                        <p:cTn id="6" fill="hold"/>
                                        <p:tgtEl>
                                          <p:spTgt spid="316"/>
                                        </p:tgtEl>
                                        <p:attrNameLst>
                                          <p:attrName>style.visibility</p:attrName>
                                        </p:attrNameLst>
                                      </p:cBhvr>
                                      <p:to>
                                        <p:strVal val="visible"/>
                                      </p:to>
                                    </p:set>
                                  </p:childTnLst>
                                </p:cTn>
                              </p:par>
                            </p:childTnLst>
                          </p:cTn>
                        </p:par>
                        <p:par>
                          <p:cTn id="7" fill="hold">
                            <p:stCondLst>
                              <p:cond delay="0"/>
                            </p:stCondLst>
                            <p:childTnLst>
                              <p:par>
                                <p:cTn id="8" nodeType="afterEffect" presetClass="entr" presetSubtype="32" presetID="23" grpId="2" fill="hold">
                                  <p:stCondLst>
                                    <p:cond delay="0"/>
                                  </p:stCondLst>
                                  <p:iterate type="el" backwards="0">
                                    <p:tmAbs val="0"/>
                                  </p:iterate>
                                  <p:childTnLst>
                                    <p:set>
                                      <p:cBhvr>
                                        <p:cTn id="9" fill="hold"/>
                                        <p:tgtEl>
                                          <p:spTgt spid="317"/>
                                        </p:tgtEl>
                                        <p:attrNameLst>
                                          <p:attrName>style.visibility</p:attrName>
                                        </p:attrNameLst>
                                      </p:cBhvr>
                                      <p:to>
                                        <p:strVal val="visible"/>
                                      </p:to>
                                    </p:set>
                                    <p:anim calcmode="lin" valueType="num">
                                      <p:cBhvr>
                                        <p:cTn id="10" dur="500" fill="hold"/>
                                        <p:tgtEl>
                                          <p:spTgt spid="317"/>
                                        </p:tgtEl>
                                        <p:attrNameLst>
                                          <p:attrName>ppt_w</p:attrName>
                                        </p:attrNameLst>
                                      </p:cBhvr>
                                      <p:tavLst>
                                        <p:tav tm="0">
                                          <p:val>
                                            <p:fltVal val="0"/>
                                          </p:val>
                                        </p:tav>
                                        <p:tav tm="100000">
                                          <p:val>
                                            <p:strVal val="#ppt_w"/>
                                          </p:val>
                                        </p:tav>
                                      </p:tavLst>
                                    </p:anim>
                                    <p:anim calcmode="lin" valueType="num">
                                      <p:cBhvr>
                                        <p:cTn id="11" dur="500" fill="hold"/>
                                        <p:tgtEl>
                                          <p:spTgt spid="3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7" grpId="2"/>
      <p:bldP build="whole" bldLvl="1" animBg="1" rev="0" advAuto="0" spid="316" grpId="1"/>
    </p:bldLst>
  </p:timing>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321" name="Shape 321"/>
          <p:cNvSpPr/>
          <p:nvPr>
            <p:ph type="body" idx="1"/>
          </p:nvPr>
        </p:nvSpPr>
        <p:spPr>
          <a:xfrm>
            <a:off x="542924" y="1108075"/>
            <a:ext cx="8066090" cy="830998"/>
          </a:xfrm>
          <a:prstGeom prst="rect">
            <a:avLst/>
          </a:prstGeom>
        </p:spPr>
        <p:txBody>
          <a:bodyPr lIns="0" tIns="0" rIns="0" bIns="0">
            <a:normAutofit fontScale="100000" lnSpcReduction="0"/>
          </a:bodyPr>
          <a:lstStyle>
            <a:lvl1pPr>
              <a:spcBef>
                <a:spcPts val="1200"/>
              </a:spcBef>
              <a:defRPr sz="2400"/>
            </a:lvl1pPr>
          </a:lstStyle>
          <a:p>
            <a:pPr lvl="0">
              <a:defRPr sz="1800">
                <a:effectLst/>
              </a:defRPr>
            </a:pPr>
            <a:r>
              <a:rPr sz="2400"/>
              <a:t>Point out inappropriate behaviors, but avoid making judgments against the person.</a:t>
            </a:r>
          </a:p>
        </p:txBody>
      </p:sp>
      <p:sp>
        <p:nvSpPr>
          <p:cNvPr id="322" name="Shape 322"/>
          <p:cNvSpPr/>
          <p:nvPr>
            <p:ph type="title"/>
          </p:nvPr>
        </p:nvSpPr>
        <p:spPr>
          <a:xfrm>
            <a:off x="457200" y="323918"/>
            <a:ext cx="8229600" cy="707887"/>
          </a:xfrm>
          <a:prstGeom prst="rect">
            <a:avLst/>
          </a:prstGeom>
        </p:spPr>
        <p:txBody>
          <a:bodyPr lIns="0" tIns="0" rIns="0" bIns="0">
            <a:normAutofit fontScale="100000" lnSpcReduction="0"/>
          </a:bodyPr>
          <a:lstStyle/>
          <a:p>
            <a:pPr lvl="0">
              <a:defRPr sz="1800">
                <a:effectLst/>
              </a:defRPr>
            </a:pPr>
            <a:r>
              <a:rPr sz="4000"/>
              <a:t>Dealing with Level 2 anger</a:t>
            </a:r>
          </a:p>
        </p:txBody>
      </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lt" backwards="0">
                                    <p:tmAbs val="100"/>
                                  </p:iterate>
                                  <p:childTnLst>
                                    <p:set>
                                      <p:cBhvr>
                                        <p:cTn id="6" fill="hold"/>
                                        <p:tgtEl>
                                          <p:spTgt spid="321">
                                            <p:bg/>
                                          </p:spTgt>
                                        </p:tgtEl>
                                        <p:attrNameLst>
                                          <p:attrName>style.visibility</p:attrName>
                                        </p:attrNameLst>
                                      </p:cBhvr>
                                      <p:to>
                                        <p:strVal val="visible"/>
                                      </p:to>
                                    </p:set>
                                  </p:childTnLst>
                                </p:cTn>
                              </p:par>
                              <p:par>
                                <p:cTn id="7" presetClass="entr" presetSubtype="0" presetID="1" grpId="1" fill="hold">
                                  <p:stCondLst>
                                    <p:cond delay="0"/>
                                  </p:stCondLst>
                                  <p:iterate type="lt" backwards="0">
                                    <p:tmAbs val="100"/>
                                  </p:iterate>
                                  <p:childTnLst>
                                    <p:set>
                                      <p:cBhvr>
                                        <p:cTn id="8" fill="hold"/>
                                        <p:tgtEl>
                                          <p:spTgt spid="321">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321" grpId="1"/>
    </p:bldLst>
  </p:timing>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28" name="Group 328"/>
          <p:cNvGrpSpPr/>
          <p:nvPr/>
        </p:nvGrpSpPr>
        <p:grpSpPr>
          <a:xfrm>
            <a:off x="347449" y="2185712"/>
            <a:ext cx="3994122" cy="1532335"/>
            <a:chOff x="0" y="0"/>
            <a:chExt cx="3994120" cy="1532333"/>
          </a:xfrm>
        </p:grpSpPr>
        <p:sp>
          <p:nvSpPr>
            <p:cNvPr id="326" name="Shape 326"/>
            <p:cNvSpPr/>
            <p:nvPr/>
          </p:nvSpPr>
          <p:spPr>
            <a:xfrm>
              <a:off x="0" y="0"/>
              <a:ext cx="3994121" cy="1532334"/>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327" name="Shape 327"/>
            <p:cNvSpPr/>
            <p:nvPr/>
          </p:nvSpPr>
          <p:spPr>
            <a:xfrm>
              <a:off x="74801" y="116663"/>
              <a:ext cx="3844518" cy="12990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If you continue to be difficult, then I can’t help you.</a:t>
              </a:r>
            </a:p>
          </p:txBody>
        </p:sp>
      </p:grpSp>
      <p:grpSp>
        <p:nvGrpSpPr>
          <p:cNvPr id="331" name="Group 331"/>
          <p:cNvGrpSpPr/>
          <p:nvPr/>
        </p:nvGrpSpPr>
        <p:grpSpPr>
          <a:xfrm>
            <a:off x="4802430" y="2185712"/>
            <a:ext cx="4017276" cy="1532335"/>
            <a:chOff x="0" y="0"/>
            <a:chExt cx="4017274" cy="1532333"/>
          </a:xfrm>
        </p:grpSpPr>
        <p:sp>
          <p:nvSpPr>
            <p:cNvPr id="329" name="Shape 329"/>
            <p:cNvSpPr/>
            <p:nvPr/>
          </p:nvSpPr>
          <p:spPr>
            <a:xfrm>
              <a:off x="0" y="0"/>
              <a:ext cx="4017275" cy="1532334"/>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330" name="Shape 330"/>
            <p:cNvSpPr/>
            <p:nvPr/>
          </p:nvSpPr>
          <p:spPr>
            <a:xfrm>
              <a:off x="74802" y="116663"/>
              <a:ext cx="3867671" cy="12990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If you continue to curse at me, then I can’t help you.</a:t>
              </a:r>
            </a:p>
          </p:txBody>
        </p:sp>
      </p:grpSp>
      <p:pic>
        <p:nvPicPr>
          <p:cNvPr id="332" name="image23.png" descr="http://images.sodahead.com/polls/002314549/1054228535_thumbs_up_down_icons_answer_101_xlarge.jpeg"/>
          <p:cNvPicPr/>
          <p:nvPr/>
        </p:nvPicPr>
        <p:blipFill>
          <a:blip r:embed="rId3">
            <a:extLst/>
          </a:blip>
          <a:stretch>
            <a:fillRect/>
          </a:stretch>
        </p:blipFill>
        <p:spPr>
          <a:xfrm>
            <a:off x="6069795" y="3097116"/>
            <a:ext cx="1766630" cy="1722846"/>
          </a:xfrm>
          <a:prstGeom prst="rect">
            <a:avLst/>
          </a:prstGeom>
          <a:ln w="12700">
            <a:miter lim="400000"/>
          </a:ln>
          <a:effectLst>
            <a:outerShdw sx="100000" sy="100000" kx="0" ky="0" algn="b" rotWithShape="0" blurRad="50800" dist="38100" dir="2700000">
              <a:srgbClr val="000000">
                <a:alpha val="40000"/>
              </a:srgbClr>
            </a:outerShdw>
          </a:effectLst>
        </p:spPr>
      </p:pic>
      <p:pic>
        <p:nvPicPr>
          <p:cNvPr id="333" name="image24.png" descr="http://www.clker.com/cliparts/a/6/e/8/119498563188281957tasto_8_architetto_franc_01.svg.hi.png"/>
          <p:cNvPicPr/>
          <p:nvPr/>
        </p:nvPicPr>
        <p:blipFill>
          <a:blip r:embed="rId4">
            <a:extLst/>
          </a:blip>
          <a:stretch>
            <a:fillRect/>
          </a:stretch>
        </p:blipFill>
        <p:spPr>
          <a:xfrm>
            <a:off x="1345979" y="2066308"/>
            <a:ext cx="1771142" cy="1771142"/>
          </a:xfrm>
          <a:prstGeom prst="rect">
            <a:avLst/>
          </a:prstGeom>
          <a:ln w="12700">
            <a:miter lim="400000"/>
          </a:ln>
          <a:effectLst>
            <a:outerShdw sx="100000" sy="100000" kx="0" ky="0" algn="b" rotWithShape="0" blurRad="50800" dist="38100" dir="2700000">
              <a:srgbClr val="000000">
                <a:alpha val="40000"/>
              </a:srgbClr>
            </a:outerShdw>
          </a:effectLst>
        </p:spPr>
      </p:pic>
      <p:sp>
        <p:nvSpPr>
          <p:cNvPr id="334" name="Shape 334"/>
          <p:cNvSpPr/>
          <p:nvPr/>
        </p:nvSpPr>
        <p:spPr>
          <a:xfrm>
            <a:off x="1841709" y="5394282"/>
            <a:ext cx="5460582" cy="811719"/>
          </a:xfrm>
          <a:prstGeom prst="rect">
            <a:avLst/>
          </a:prstGeom>
          <a:solidFill>
            <a:srgbClr val="FFFF00"/>
          </a:solidFill>
          <a:ln w="19050">
            <a:solidFill/>
            <a:miter/>
          </a:ln>
          <a:effectLst>
            <a:outerShdw sx="100000" sy="100000" kx="0" ky="0" algn="b" rotWithShape="0" blurRad="50800" dist="38100" dir="2700000">
              <a:srgbClr val="000000">
                <a:alpha val="40000"/>
              </a:srgbClr>
            </a:outerShdw>
          </a:effectLst>
          <a:extLst>
            <a:ext uri="{C572A759-6A51-4108-AA02-DFA0A04FC94B}">
              <ma14:wrappingTextBoxFlag xmlns:ma14="http://schemas.microsoft.com/office/mac/drawingml/2011/main" val="1"/>
            </a:ext>
          </a:extLst>
        </p:spPr>
        <p:txBody>
          <a:bodyPr lIns="0" tIns="0" rIns="0" bIns="0" anchor="ctr">
            <a:spAutoFit/>
          </a:bodyPr>
          <a:lstStyle/>
          <a:p>
            <a:pPr lvl="0" algn="ctr"/>
            <a:r>
              <a:rPr sz="2400"/>
              <a:t>Are we calling out something they </a:t>
            </a:r>
            <a:r>
              <a:rPr i="1" sz="2400"/>
              <a:t>do</a:t>
            </a:r>
            <a:r>
              <a:rPr sz="2400"/>
              <a:t>? Or something they </a:t>
            </a:r>
            <a:r>
              <a:rPr i="1" sz="2400"/>
              <a:t>are</a:t>
            </a:r>
            <a:r>
              <a:rPr sz="2400"/>
              <a:t>?</a:t>
            </a:r>
          </a:p>
        </p:txBody>
      </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2" presetID="2" grpId="1" fill="hold">
                                  <p:stCondLst>
                                    <p:cond delay="0"/>
                                  </p:stCondLst>
                                  <p:iterate type="el" backwards="0">
                                    <p:tmAbs val="0"/>
                                  </p:iterate>
                                  <p:childTnLst>
                                    <p:set>
                                      <p:cBhvr>
                                        <p:cTn id="6" fill="hold"/>
                                        <p:tgtEl>
                                          <p:spTgt spid="328"/>
                                        </p:tgtEl>
                                        <p:attrNameLst>
                                          <p:attrName>style.visibility</p:attrName>
                                        </p:attrNameLst>
                                      </p:cBhvr>
                                      <p:to>
                                        <p:strVal val="visible"/>
                                      </p:to>
                                    </p:set>
                                    <p:anim calcmode="lin" valueType="num">
                                      <p:cBhvr>
                                        <p:cTn id="7" dur="100" fill="hold"/>
                                        <p:tgtEl>
                                          <p:spTgt spid="328"/>
                                        </p:tgtEl>
                                        <p:attrNameLst>
                                          <p:attrName>ppt_x</p:attrName>
                                        </p:attrNameLst>
                                      </p:cBhvr>
                                      <p:tavLst>
                                        <p:tav tm="0">
                                          <p:val>
                                            <p:strVal val="1+#ppt_w/2"/>
                                          </p:val>
                                        </p:tav>
                                        <p:tav tm="100000">
                                          <p:val>
                                            <p:strVal val="#ppt_x"/>
                                          </p:val>
                                        </p:tav>
                                      </p:tavLst>
                                    </p:anim>
                                    <p:anim calcmode="lin" valueType="num">
                                      <p:cBhvr>
                                        <p:cTn id="8" dur="100" fill="hold"/>
                                        <p:tgtEl>
                                          <p:spTgt spid="32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2" presetID="2" grpId="2" fill="hold">
                                  <p:stCondLst>
                                    <p:cond delay="0"/>
                                  </p:stCondLst>
                                  <p:iterate type="el" backwards="0">
                                    <p:tmAbs val="0"/>
                                  </p:iterate>
                                  <p:childTnLst>
                                    <p:set>
                                      <p:cBhvr>
                                        <p:cTn id="12" fill="hold"/>
                                        <p:tgtEl>
                                          <p:spTgt spid="331"/>
                                        </p:tgtEl>
                                        <p:attrNameLst>
                                          <p:attrName>style.visibility</p:attrName>
                                        </p:attrNameLst>
                                      </p:cBhvr>
                                      <p:to>
                                        <p:strVal val="visible"/>
                                      </p:to>
                                    </p:set>
                                    <p:anim calcmode="lin" valueType="num">
                                      <p:cBhvr>
                                        <p:cTn id="13" dur="100" fill="hold"/>
                                        <p:tgtEl>
                                          <p:spTgt spid="331"/>
                                        </p:tgtEl>
                                        <p:attrNameLst>
                                          <p:attrName>ppt_x</p:attrName>
                                        </p:attrNameLst>
                                      </p:cBhvr>
                                      <p:tavLst>
                                        <p:tav tm="0">
                                          <p:val>
                                            <p:strVal val="1+#ppt_w/2"/>
                                          </p:val>
                                        </p:tav>
                                        <p:tav tm="100000">
                                          <p:val>
                                            <p:strVal val="#ppt_x"/>
                                          </p:val>
                                        </p:tav>
                                      </p:tavLst>
                                    </p:anim>
                                    <p:anim calcmode="lin" valueType="num">
                                      <p:cBhvr>
                                        <p:cTn id="14" dur="100" fill="hold"/>
                                        <p:tgtEl>
                                          <p:spTgt spid="33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nodeType="clickEffect" presetClass="entr" presetSubtype="0" presetID="1" grpId="3" fill="hold">
                                  <p:stCondLst>
                                    <p:cond delay="0"/>
                                  </p:stCondLst>
                                  <p:iterate type="el" backwards="0">
                                    <p:tmAbs val="0"/>
                                  </p:iterate>
                                  <p:childTnLst>
                                    <p:set>
                                      <p:cBhvr>
                                        <p:cTn id="18" fill="hold"/>
                                        <p:tgtEl>
                                          <p:spTgt spid="333"/>
                                        </p:tgtEl>
                                        <p:attrNameLst>
                                          <p:attrName>style.visibility</p:attrName>
                                        </p:attrNameLst>
                                      </p:cBhvr>
                                      <p:to>
                                        <p:strVal val="visible"/>
                                      </p:to>
                                    </p:set>
                                  </p:childTnLst>
                                </p:cTn>
                              </p:par>
                            </p:childTnLst>
                          </p:cTn>
                        </p:par>
                        <p:par>
                          <p:cTn id="19" fill="hold">
                            <p:stCondLst>
                              <p:cond delay="0"/>
                            </p:stCondLst>
                            <p:childTnLst>
                              <p:par>
                                <p:cTn id="20" nodeType="afterEffect" presetClass="entr" presetSubtype="4" presetID="2" grpId="4" fill="hold">
                                  <p:stCondLst>
                                    <p:cond delay="1000"/>
                                  </p:stCondLst>
                                  <p:iterate type="el" backwards="0">
                                    <p:tmAbs val="0"/>
                                  </p:iterate>
                                  <p:childTnLst>
                                    <p:set>
                                      <p:cBhvr>
                                        <p:cTn id="21" fill="hold"/>
                                        <p:tgtEl>
                                          <p:spTgt spid="332"/>
                                        </p:tgtEl>
                                        <p:attrNameLst>
                                          <p:attrName>style.visibility</p:attrName>
                                        </p:attrNameLst>
                                      </p:cBhvr>
                                      <p:to>
                                        <p:strVal val="visible"/>
                                      </p:to>
                                    </p:set>
                                    <p:anim calcmode="lin" valueType="num">
                                      <p:cBhvr>
                                        <p:cTn id="22" dur="500" fill="hold"/>
                                        <p:tgtEl>
                                          <p:spTgt spid="332"/>
                                        </p:tgtEl>
                                        <p:attrNameLst>
                                          <p:attrName>ppt_x</p:attrName>
                                        </p:attrNameLst>
                                      </p:cBhvr>
                                      <p:tavLst>
                                        <p:tav tm="0">
                                          <p:val>
                                            <p:strVal val="#ppt_x"/>
                                          </p:val>
                                        </p:tav>
                                        <p:tav tm="100000">
                                          <p:val>
                                            <p:strVal val="#ppt_x"/>
                                          </p:val>
                                        </p:tav>
                                      </p:tavLst>
                                    </p:anim>
                                    <p:anim calcmode="lin" valueType="num">
                                      <p:cBhvr>
                                        <p:cTn id="23" dur="500" fill="hold"/>
                                        <p:tgtEl>
                                          <p:spTgt spid="332"/>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nodeType="clickEffect" presetClass="entr" presetSubtype="8" presetID="2" grpId="5" fill="hold">
                                  <p:stCondLst>
                                    <p:cond delay="0"/>
                                  </p:stCondLst>
                                  <p:iterate type="el" backwards="0">
                                    <p:tmAbs val="0"/>
                                  </p:iterate>
                                  <p:childTnLst>
                                    <p:set>
                                      <p:cBhvr>
                                        <p:cTn id="27" fill="hold"/>
                                        <p:tgtEl>
                                          <p:spTgt spid="334"/>
                                        </p:tgtEl>
                                        <p:attrNameLst>
                                          <p:attrName>style.visibility</p:attrName>
                                        </p:attrNameLst>
                                      </p:cBhvr>
                                      <p:to>
                                        <p:strVal val="visible"/>
                                      </p:to>
                                    </p:set>
                                    <p:anim calcmode="lin" valueType="num">
                                      <p:cBhvr>
                                        <p:cTn id="28" dur="500" fill="hold"/>
                                        <p:tgtEl>
                                          <p:spTgt spid="334"/>
                                        </p:tgtEl>
                                        <p:attrNameLst>
                                          <p:attrName>ppt_x</p:attrName>
                                        </p:attrNameLst>
                                      </p:cBhvr>
                                      <p:tavLst>
                                        <p:tav tm="0">
                                          <p:val>
                                            <p:strVal val="0-#ppt_w/2"/>
                                          </p:val>
                                        </p:tav>
                                        <p:tav tm="100000">
                                          <p:val>
                                            <p:strVal val="#ppt_x"/>
                                          </p:val>
                                        </p:tav>
                                      </p:tavLst>
                                    </p:anim>
                                    <p:anim calcmode="lin" valueType="num">
                                      <p:cBhvr>
                                        <p:cTn id="29" dur="500" fill="hold"/>
                                        <p:tgtEl>
                                          <p:spTgt spid="3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3" grpId="3"/>
      <p:bldP build="whole" bldLvl="1" animBg="1" rev="0" advAuto="0" spid="331" grpId="2"/>
      <p:bldP build="whole" bldLvl="1" animBg="1" rev="0" advAuto="0" spid="332" grpId="4"/>
      <p:bldP build="whole" bldLvl="1" animBg="1" rev="0" advAuto="0" spid="328" grpId="1"/>
      <p:bldP build="whole" bldLvl="1" animBg="1" rev="0" advAuto="0" spid="334" grpId="5"/>
    </p:bldLst>
  </p:timing>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338" name="Shape 338"/>
          <p:cNvSpPr/>
          <p:nvPr>
            <p:ph type="body" idx="1"/>
          </p:nvPr>
        </p:nvSpPr>
        <p:spPr>
          <a:xfrm>
            <a:off x="542924" y="1108075"/>
            <a:ext cx="8066090" cy="871657"/>
          </a:xfrm>
          <a:prstGeom prst="rect">
            <a:avLst/>
          </a:prstGeom>
        </p:spPr>
        <p:txBody>
          <a:bodyPr lIns="0" tIns="0" rIns="0" bIns="0">
            <a:normAutofit fontScale="100000" lnSpcReduction="0"/>
          </a:bodyPr>
          <a:lstStyle>
            <a:lvl1pPr>
              <a:spcBef>
                <a:spcPts val="1200"/>
              </a:spcBef>
              <a:defRPr sz="2400"/>
            </a:lvl1pPr>
          </a:lstStyle>
          <a:p>
            <a:pPr lvl="0">
              <a:defRPr sz="1800">
                <a:effectLst/>
              </a:defRPr>
            </a:pPr>
            <a:r>
              <a:rPr sz="2400"/>
              <a:t>Point out inappropriate behaviors, but avoid making judgments against the person.</a:t>
            </a:r>
          </a:p>
        </p:txBody>
      </p:sp>
      <p:sp>
        <p:nvSpPr>
          <p:cNvPr id="339" name="Shape 339"/>
          <p:cNvSpPr/>
          <p:nvPr>
            <p:ph type="title"/>
          </p:nvPr>
        </p:nvSpPr>
        <p:spPr>
          <a:xfrm>
            <a:off x="457200" y="323918"/>
            <a:ext cx="8229600" cy="707887"/>
          </a:xfrm>
          <a:prstGeom prst="rect">
            <a:avLst/>
          </a:prstGeom>
        </p:spPr>
        <p:txBody>
          <a:bodyPr lIns="0" tIns="0" rIns="0" bIns="0">
            <a:normAutofit fontScale="100000" lnSpcReduction="0"/>
          </a:bodyPr>
          <a:lstStyle/>
          <a:p>
            <a:pPr lvl="0">
              <a:defRPr sz="1800">
                <a:effectLst/>
              </a:defRPr>
            </a:pPr>
            <a:r>
              <a:rPr sz="4000"/>
              <a:t>Dealing with Level 2 anger</a:t>
            </a:r>
          </a:p>
        </p:txBody>
      </p:sp>
      <p:sp>
        <p:nvSpPr>
          <p:cNvPr id="340" name="Shape 340"/>
          <p:cNvSpPr/>
          <p:nvPr/>
        </p:nvSpPr>
        <p:spPr>
          <a:xfrm>
            <a:off x="538955" y="1967101"/>
            <a:ext cx="8066090" cy="871658"/>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marL="342900" indent="-342900">
              <a:spcBef>
                <a:spcPts val="1200"/>
              </a:spcBef>
              <a:buSzPct val="100000"/>
              <a:buChar char="•"/>
              <a:defRPr sz="2400">
                <a:latin typeface="Arial Bold"/>
                <a:ea typeface="Arial Bold"/>
                <a:cs typeface="Arial Bold"/>
                <a:sym typeface="Arial Bold"/>
              </a:defRPr>
            </a:lvl1pPr>
          </a:lstStyle>
          <a:p>
            <a:pPr lvl="0">
              <a:defRPr sz="1800"/>
            </a:pPr>
            <a:r>
              <a:rPr sz="2400"/>
              <a:t>When making a request, address a specific action. Don’t be vague!</a:t>
            </a:r>
          </a:p>
        </p:txBody>
      </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0"/>
                                  </p:stCondLst>
                                  <p:iterate type="lt" backwards="0">
                                    <p:tmAbs val="100"/>
                                  </p:iterate>
                                  <p:childTnLst>
                                    <p:set>
                                      <p:cBhvr>
                                        <p:cTn id="6" fill="hold"/>
                                        <p:tgtEl>
                                          <p:spTgt spid="340">
                                            <p:bg/>
                                          </p:spTgt>
                                        </p:tgtEl>
                                        <p:attrNameLst>
                                          <p:attrName>style.visibility</p:attrName>
                                        </p:attrNameLst>
                                      </p:cBhvr>
                                      <p:to>
                                        <p:strVal val="visible"/>
                                      </p:to>
                                    </p:set>
                                  </p:childTnLst>
                                </p:cTn>
                              </p:par>
                              <p:par>
                                <p:cTn id="7" presetClass="entr" presetSubtype="0" presetID="1" grpId="1" fill="hold">
                                  <p:stCondLst>
                                    <p:cond delay="0"/>
                                  </p:stCondLst>
                                  <p:iterate type="lt" backwards="0">
                                    <p:tmAbs val="100"/>
                                  </p:iterate>
                                  <p:childTnLst>
                                    <p:set>
                                      <p:cBhvr>
                                        <p:cTn id="8" fill="hold"/>
                                        <p:tgtEl>
                                          <p:spTgt spid="340">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40" grpId="1"/>
    </p:bldLst>
  </p:timing>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6" name="Group 346"/>
          <p:cNvGrpSpPr/>
          <p:nvPr/>
        </p:nvGrpSpPr>
        <p:grpSpPr>
          <a:xfrm>
            <a:off x="352811" y="3281379"/>
            <a:ext cx="3994122" cy="1532335"/>
            <a:chOff x="0" y="0"/>
            <a:chExt cx="3994120" cy="1532333"/>
          </a:xfrm>
        </p:grpSpPr>
        <p:sp>
          <p:nvSpPr>
            <p:cNvPr id="344" name="Shape 344"/>
            <p:cNvSpPr/>
            <p:nvPr/>
          </p:nvSpPr>
          <p:spPr>
            <a:xfrm>
              <a:off x="0" y="0"/>
              <a:ext cx="3994121" cy="1532334"/>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345" name="Shape 345"/>
            <p:cNvSpPr/>
            <p:nvPr/>
          </p:nvSpPr>
          <p:spPr>
            <a:xfrm>
              <a:off x="74801" y="116663"/>
              <a:ext cx="3844518" cy="12990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If you want me to help you, I need you to listen to me.</a:t>
              </a:r>
            </a:p>
          </p:txBody>
        </p:sp>
      </p:grpSp>
      <p:grpSp>
        <p:nvGrpSpPr>
          <p:cNvPr id="349" name="Group 349"/>
          <p:cNvGrpSpPr/>
          <p:nvPr/>
        </p:nvGrpSpPr>
        <p:grpSpPr>
          <a:xfrm>
            <a:off x="347449" y="2276849"/>
            <a:ext cx="3994122" cy="578883"/>
            <a:chOff x="0" y="0"/>
            <a:chExt cx="3994120" cy="578882"/>
          </a:xfrm>
        </p:grpSpPr>
        <p:sp>
          <p:nvSpPr>
            <p:cNvPr id="347" name="Shape 347"/>
            <p:cNvSpPr/>
            <p:nvPr/>
          </p:nvSpPr>
          <p:spPr>
            <a:xfrm>
              <a:off x="0" y="0"/>
              <a:ext cx="3994121" cy="578883"/>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348" name="Shape 348"/>
            <p:cNvSpPr/>
            <p:nvPr/>
          </p:nvSpPr>
          <p:spPr>
            <a:xfrm>
              <a:off x="28259" y="46337"/>
              <a:ext cx="3937602" cy="4862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Please calm down.</a:t>
              </a:r>
            </a:p>
          </p:txBody>
        </p:sp>
      </p:grpSp>
      <p:grpSp>
        <p:nvGrpSpPr>
          <p:cNvPr id="352" name="Group 352"/>
          <p:cNvGrpSpPr/>
          <p:nvPr/>
        </p:nvGrpSpPr>
        <p:grpSpPr>
          <a:xfrm>
            <a:off x="4802430" y="2015982"/>
            <a:ext cx="4017276" cy="2962514"/>
            <a:chOff x="0" y="0"/>
            <a:chExt cx="4017274" cy="2962512"/>
          </a:xfrm>
        </p:grpSpPr>
        <p:sp>
          <p:nvSpPr>
            <p:cNvPr id="350" name="Shape 350"/>
            <p:cNvSpPr/>
            <p:nvPr/>
          </p:nvSpPr>
          <p:spPr>
            <a:xfrm>
              <a:off x="0" y="0"/>
              <a:ext cx="4017275" cy="2962513"/>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351" name="Shape 351"/>
            <p:cNvSpPr/>
            <p:nvPr/>
          </p:nvSpPr>
          <p:spPr>
            <a:xfrm>
              <a:off x="144617" y="222153"/>
              <a:ext cx="3728041" cy="25182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When I asked you to check your site on another browser, please do so. That’s how I can investigate your issue.</a:t>
              </a:r>
            </a:p>
          </p:txBody>
        </p:sp>
      </p:grpSp>
      <p:pic>
        <p:nvPicPr>
          <p:cNvPr id="353" name="image23.png" descr="http://images.sodahead.com/polls/002314549/1054228535_thumbs_up_down_icons_answer_101_xlarge.jpeg"/>
          <p:cNvPicPr/>
          <p:nvPr/>
        </p:nvPicPr>
        <p:blipFill>
          <a:blip r:embed="rId3">
            <a:extLst/>
          </a:blip>
          <a:stretch>
            <a:fillRect/>
          </a:stretch>
        </p:blipFill>
        <p:spPr>
          <a:xfrm>
            <a:off x="6069795" y="4580897"/>
            <a:ext cx="1766630" cy="1722846"/>
          </a:xfrm>
          <a:prstGeom prst="rect">
            <a:avLst/>
          </a:prstGeom>
          <a:ln w="12700">
            <a:miter lim="400000"/>
          </a:ln>
          <a:effectLst>
            <a:outerShdw sx="100000" sy="100000" kx="0" ky="0" algn="b" rotWithShape="0" blurRad="50800" dist="38100" dir="2700000">
              <a:srgbClr val="000000">
                <a:alpha val="40000"/>
              </a:srgbClr>
            </a:outerShdw>
          </a:effectLst>
        </p:spPr>
      </p:pic>
      <p:pic>
        <p:nvPicPr>
          <p:cNvPr id="354" name="image24.png" descr="http://www.clker.com/cliparts/a/6/e/8/119498563188281957tasto_8_architetto_franc_01.svg.hi.png"/>
          <p:cNvPicPr/>
          <p:nvPr/>
        </p:nvPicPr>
        <p:blipFill>
          <a:blip r:embed="rId4">
            <a:extLst/>
          </a:blip>
          <a:stretch>
            <a:fillRect/>
          </a:stretch>
        </p:blipFill>
        <p:spPr>
          <a:xfrm>
            <a:off x="1345979" y="2543429"/>
            <a:ext cx="1771142" cy="1771141"/>
          </a:xfrm>
          <a:prstGeom prst="rect">
            <a:avLst/>
          </a:prstGeom>
          <a:ln w="12700">
            <a:miter lim="400000"/>
          </a:ln>
          <a:effectLst>
            <a:outerShdw sx="100000" sy="100000" kx="0" ky="0" algn="b" rotWithShape="0" blurRad="50800" dist="38100" dir="2700000">
              <a:srgbClr val="000000">
                <a:alpha val="40000"/>
              </a:srgbClr>
            </a:outerShdw>
          </a:effectLst>
        </p:spPr>
      </p:pic>
      <p:pic>
        <p:nvPicPr>
          <p:cNvPr id="355" name="image24.png" descr="http://www.clker.com/cliparts/a/6/e/8/119498563188281957tasto_8_architetto_franc_01.svg.hi.png"/>
          <p:cNvPicPr/>
          <p:nvPr/>
        </p:nvPicPr>
        <p:blipFill>
          <a:blip r:embed="rId4">
            <a:extLst/>
          </a:blip>
          <a:stretch>
            <a:fillRect/>
          </a:stretch>
        </p:blipFill>
        <p:spPr>
          <a:xfrm>
            <a:off x="2231550" y="1239915"/>
            <a:ext cx="1771141" cy="1771141"/>
          </a:xfrm>
          <a:prstGeom prst="rect">
            <a:avLst/>
          </a:prstGeom>
          <a:ln w="12700">
            <a:miter lim="400000"/>
          </a:ln>
          <a:effectLst>
            <a:outerShdw sx="100000" sy="100000" kx="0" ky="0" algn="b" rotWithShape="0" blurRad="50800" dist="38100" dir="2700000">
              <a:srgbClr val="000000">
                <a:alpha val="40000"/>
              </a:srgbClr>
            </a:outerShdw>
          </a:effectLst>
        </p:spPr>
      </p:pic>
      <p:pic>
        <p:nvPicPr>
          <p:cNvPr id="356" name="image24.png" descr="http://www.clker.com/cliparts/a/6/e/8/119498563188281957tasto_8_architetto_franc_01.svg.hi.png"/>
          <p:cNvPicPr/>
          <p:nvPr/>
        </p:nvPicPr>
        <p:blipFill>
          <a:blip r:embed="rId4">
            <a:extLst/>
          </a:blip>
          <a:stretch>
            <a:fillRect/>
          </a:stretch>
        </p:blipFill>
        <p:spPr>
          <a:xfrm>
            <a:off x="34079" y="2543429"/>
            <a:ext cx="1771141" cy="1771141"/>
          </a:xfrm>
          <a:prstGeom prst="rect">
            <a:avLst/>
          </a:prstGeom>
          <a:ln w="12700">
            <a:miter lim="400000"/>
          </a:ln>
          <a:effectLst>
            <a:outerShdw sx="100000" sy="100000" kx="0" ky="0" algn="b" rotWithShape="0" blurRad="50800" dist="38100" dir="2700000">
              <a:srgbClr val="000000">
                <a:alpha val="40000"/>
              </a:srgbClr>
            </a:outerShdw>
          </a:effectLst>
        </p:spPr>
      </p:pic>
      <p:pic>
        <p:nvPicPr>
          <p:cNvPr id="357" name="image24.png" descr="http://www.clker.com/cliparts/a/6/e/8/119498563188281957tasto_8_architetto_franc_01.svg.hi.png"/>
          <p:cNvPicPr/>
          <p:nvPr/>
        </p:nvPicPr>
        <p:blipFill>
          <a:blip r:embed="rId4">
            <a:extLst/>
          </a:blip>
          <a:stretch>
            <a:fillRect/>
          </a:stretch>
        </p:blipFill>
        <p:spPr>
          <a:xfrm>
            <a:off x="2570428" y="3734799"/>
            <a:ext cx="1771142" cy="1771142"/>
          </a:xfrm>
          <a:prstGeom prst="rect">
            <a:avLst/>
          </a:prstGeom>
          <a:ln w="12700">
            <a:miter lim="400000"/>
          </a:ln>
          <a:effectLst>
            <a:outerShdw sx="100000" sy="100000" kx="0" ky="0" algn="b" rotWithShape="0" blurRad="50800" dist="38100" dir="2700000">
              <a:srgbClr val="000000">
                <a:alpha val="40000"/>
              </a:srgbClr>
            </a:outerShdw>
          </a:effectLst>
        </p:spPr>
      </p:pic>
      <p:pic>
        <p:nvPicPr>
          <p:cNvPr id="358" name="image24.png" descr="http://www.clker.com/cliparts/a/6/e/8/119498563188281957tasto_8_architetto_franc_01.svg.hi.png"/>
          <p:cNvPicPr/>
          <p:nvPr/>
        </p:nvPicPr>
        <p:blipFill>
          <a:blip r:embed="rId4">
            <a:extLst/>
          </a:blip>
          <a:stretch>
            <a:fillRect/>
          </a:stretch>
        </p:blipFill>
        <p:spPr>
          <a:xfrm>
            <a:off x="2875228" y="2253544"/>
            <a:ext cx="1771142" cy="1771141"/>
          </a:xfrm>
          <a:prstGeom prst="rect">
            <a:avLst/>
          </a:prstGeom>
          <a:ln w="12700">
            <a:miter lim="400000"/>
          </a:ln>
          <a:effectLst>
            <a:outerShdw sx="100000" sy="100000" kx="0" ky="0" algn="b" rotWithShape="0" blurRad="50800" dist="38100" dir="2700000">
              <a:srgbClr val="000000">
                <a:alpha val="40000"/>
              </a:srgbClr>
            </a:outerShdw>
          </a:effectLst>
        </p:spPr>
      </p:pic>
      <p:pic>
        <p:nvPicPr>
          <p:cNvPr id="359" name="image24.png" descr="http://www.clker.com/cliparts/a/6/e/8/119498563188281957tasto_8_architetto_franc_01.svg.hi.png"/>
          <p:cNvPicPr/>
          <p:nvPr/>
        </p:nvPicPr>
        <p:blipFill>
          <a:blip r:embed="rId4">
            <a:extLst/>
          </a:blip>
          <a:stretch>
            <a:fillRect/>
          </a:stretch>
        </p:blipFill>
        <p:spPr>
          <a:xfrm>
            <a:off x="1684858" y="2253545"/>
            <a:ext cx="1771141" cy="1771141"/>
          </a:xfrm>
          <a:prstGeom prst="rect">
            <a:avLst/>
          </a:prstGeom>
          <a:ln w="12700">
            <a:miter lim="400000"/>
          </a:ln>
          <a:effectLst>
            <a:outerShdw sx="100000" sy="100000" kx="0" ky="0" algn="b" rotWithShape="0" blurRad="50800" dist="38100" dir="2700000">
              <a:srgbClr val="000000">
                <a:alpha val="40000"/>
              </a:srgbClr>
            </a:outerShdw>
          </a:effectLst>
        </p:spPr>
      </p:pic>
      <p:pic>
        <p:nvPicPr>
          <p:cNvPr id="360" name="image24.png" descr="http://www.clker.com/cliparts/a/6/e/8/119498563188281957tasto_8_architetto_franc_01.svg.hi.png"/>
          <p:cNvPicPr/>
          <p:nvPr/>
        </p:nvPicPr>
        <p:blipFill>
          <a:blip r:embed="rId4">
            <a:extLst/>
          </a:blip>
          <a:stretch>
            <a:fillRect/>
          </a:stretch>
        </p:blipFill>
        <p:spPr>
          <a:xfrm>
            <a:off x="1532458" y="4024684"/>
            <a:ext cx="1771141" cy="1771142"/>
          </a:xfrm>
          <a:prstGeom prst="rect">
            <a:avLst/>
          </a:prstGeom>
          <a:ln w="12700">
            <a:miter lim="400000"/>
          </a:ln>
          <a:effectLst>
            <a:outerShdw sx="100000" sy="100000" kx="0" ky="0" algn="b" rotWithShape="0" blurRad="50800" dist="38100" dir="2700000">
              <a:srgbClr val="000000">
                <a:alpha val="40000"/>
              </a:srgbClr>
            </a:outerShdw>
          </a:effectLst>
        </p:spPr>
      </p:pic>
      <p:pic>
        <p:nvPicPr>
          <p:cNvPr id="361" name="image24.png" descr="http://www.clker.com/cliparts/a/6/e/8/119498563188281957tasto_8_architetto_franc_01.svg.hi.png"/>
          <p:cNvPicPr/>
          <p:nvPr/>
        </p:nvPicPr>
        <p:blipFill>
          <a:blip r:embed="rId4">
            <a:extLst/>
          </a:blip>
          <a:stretch>
            <a:fillRect/>
          </a:stretch>
        </p:blipFill>
        <p:spPr>
          <a:xfrm>
            <a:off x="646887" y="1657857"/>
            <a:ext cx="1771141" cy="1771142"/>
          </a:xfrm>
          <a:prstGeom prst="rect">
            <a:avLst/>
          </a:prstGeom>
          <a:ln w="12700">
            <a:miter lim="400000"/>
          </a:ln>
          <a:effectLst>
            <a:outerShdw sx="100000" sy="100000" kx="0" ky="0" algn="b" rotWithShape="0" blurRad="50800" dist="38100" dir="2700000">
              <a:srgbClr val="000000">
                <a:alpha val="40000"/>
              </a:srgbClr>
            </a:outerShdw>
          </a:effectLst>
        </p:spPr>
      </p:pic>
      <p:pic>
        <p:nvPicPr>
          <p:cNvPr id="362" name="image24.png" descr="http://www.clker.com/cliparts/a/6/e/8/119498563188281957tasto_8_architetto_franc_01.svg.hi.png"/>
          <p:cNvPicPr/>
          <p:nvPr/>
        </p:nvPicPr>
        <p:blipFill>
          <a:blip r:embed="rId4">
            <a:extLst/>
          </a:blip>
          <a:stretch>
            <a:fillRect/>
          </a:stretch>
        </p:blipFill>
        <p:spPr>
          <a:xfrm>
            <a:off x="381528" y="3428998"/>
            <a:ext cx="1771142" cy="1771142"/>
          </a:xfrm>
          <a:prstGeom prst="rect">
            <a:avLst/>
          </a:prstGeom>
          <a:ln w="12700">
            <a:miter lim="400000"/>
          </a:ln>
          <a:effectLst>
            <a:outerShdw sx="100000" sy="100000" kx="0" ky="0" algn="b" rotWithShape="0" blurRad="50800" dist="38100" dir="2700000">
              <a:srgbClr val="000000">
                <a:alpha val="40000"/>
              </a:srgbClr>
            </a:outerShdw>
          </a:effectLst>
        </p:spPr>
      </p:pic>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2" presetID="2" grpId="1" fill="hold">
                                  <p:stCondLst>
                                    <p:cond delay="0"/>
                                  </p:stCondLst>
                                  <p:iterate type="el" backwards="0">
                                    <p:tmAbs val="0"/>
                                  </p:iterate>
                                  <p:childTnLst>
                                    <p:set>
                                      <p:cBhvr>
                                        <p:cTn id="6" fill="hold"/>
                                        <p:tgtEl>
                                          <p:spTgt spid="349"/>
                                        </p:tgtEl>
                                        <p:attrNameLst>
                                          <p:attrName>style.visibility</p:attrName>
                                        </p:attrNameLst>
                                      </p:cBhvr>
                                      <p:to>
                                        <p:strVal val="visible"/>
                                      </p:to>
                                    </p:set>
                                    <p:anim calcmode="lin" valueType="num">
                                      <p:cBhvr>
                                        <p:cTn id="7" dur="100" fill="hold"/>
                                        <p:tgtEl>
                                          <p:spTgt spid="349"/>
                                        </p:tgtEl>
                                        <p:attrNameLst>
                                          <p:attrName>ppt_x</p:attrName>
                                        </p:attrNameLst>
                                      </p:cBhvr>
                                      <p:tavLst>
                                        <p:tav tm="0">
                                          <p:val>
                                            <p:strVal val="1+#ppt_w/2"/>
                                          </p:val>
                                        </p:tav>
                                        <p:tav tm="100000">
                                          <p:val>
                                            <p:strVal val="#ppt_x"/>
                                          </p:val>
                                        </p:tav>
                                      </p:tavLst>
                                    </p:anim>
                                    <p:anim calcmode="lin" valueType="num">
                                      <p:cBhvr>
                                        <p:cTn id="8" dur="100" fill="hold"/>
                                        <p:tgtEl>
                                          <p:spTgt spid="34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2" presetID="2" grpId="2" fill="hold">
                                  <p:stCondLst>
                                    <p:cond delay="0"/>
                                  </p:stCondLst>
                                  <p:iterate type="el" backwards="0">
                                    <p:tmAbs val="0"/>
                                  </p:iterate>
                                  <p:childTnLst>
                                    <p:set>
                                      <p:cBhvr>
                                        <p:cTn id="12" fill="hold"/>
                                        <p:tgtEl>
                                          <p:spTgt spid="346"/>
                                        </p:tgtEl>
                                        <p:attrNameLst>
                                          <p:attrName>style.visibility</p:attrName>
                                        </p:attrNameLst>
                                      </p:cBhvr>
                                      <p:to>
                                        <p:strVal val="visible"/>
                                      </p:to>
                                    </p:set>
                                    <p:anim calcmode="lin" valueType="num">
                                      <p:cBhvr>
                                        <p:cTn id="13" dur="100" fill="hold"/>
                                        <p:tgtEl>
                                          <p:spTgt spid="346"/>
                                        </p:tgtEl>
                                        <p:attrNameLst>
                                          <p:attrName>ppt_x</p:attrName>
                                        </p:attrNameLst>
                                      </p:cBhvr>
                                      <p:tavLst>
                                        <p:tav tm="0">
                                          <p:val>
                                            <p:strVal val="1+#ppt_w/2"/>
                                          </p:val>
                                        </p:tav>
                                        <p:tav tm="100000">
                                          <p:val>
                                            <p:strVal val="#ppt_x"/>
                                          </p:val>
                                        </p:tav>
                                      </p:tavLst>
                                    </p:anim>
                                    <p:anim calcmode="lin" valueType="num">
                                      <p:cBhvr>
                                        <p:cTn id="14" dur="100" fill="hold"/>
                                        <p:tgtEl>
                                          <p:spTgt spid="34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nodeType="clickEffect" presetClass="entr" presetSubtype="2" presetID="2" grpId="3" fill="hold">
                                  <p:stCondLst>
                                    <p:cond delay="0"/>
                                  </p:stCondLst>
                                  <p:iterate type="el" backwards="0">
                                    <p:tmAbs val="0"/>
                                  </p:iterate>
                                  <p:childTnLst>
                                    <p:set>
                                      <p:cBhvr>
                                        <p:cTn id="18" fill="hold"/>
                                        <p:tgtEl>
                                          <p:spTgt spid="352"/>
                                        </p:tgtEl>
                                        <p:attrNameLst>
                                          <p:attrName>style.visibility</p:attrName>
                                        </p:attrNameLst>
                                      </p:cBhvr>
                                      <p:to>
                                        <p:strVal val="visible"/>
                                      </p:to>
                                    </p:set>
                                    <p:anim calcmode="lin" valueType="num">
                                      <p:cBhvr>
                                        <p:cTn id="19" dur="100" fill="hold"/>
                                        <p:tgtEl>
                                          <p:spTgt spid="352"/>
                                        </p:tgtEl>
                                        <p:attrNameLst>
                                          <p:attrName>ppt_x</p:attrName>
                                        </p:attrNameLst>
                                      </p:cBhvr>
                                      <p:tavLst>
                                        <p:tav tm="0">
                                          <p:val>
                                            <p:strVal val="1+#ppt_w/2"/>
                                          </p:val>
                                        </p:tav>
                                        <p:tav tm="100000">
                                          <p:val>
                                            <p:strVal val="#ppt_x"/>
                                          </p:val>
                                        </p:tav>
                                      </p:tavLst>
                                    </p:anim>
                                    <p:anim calcmode="lin" valueType="num">
                                      <p:cBhvr>
                                        <p:cTn id="20" dur="100" fill="hold"/>
                                        <p:tgtEl>
                                          <p:spTgt spid="35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nodeType="clickEffect" presetClass="entr" presetSubtype="0" presetID="1" grpId="4" fill="hold">
                                  <p:stCondLst>
                                    <p:cond delay="0"/>
                                  </p:stCondLst>
                                  <p:iterate type="el" backwards="0">
                                    <p:tmAbs val="0"/>
                                  </p:iterate>
                                  <p:childTnLst>
                                    <p:set>
                                      <p:cBhvr>
                                        <p:cTn id="24" fill="hold"/>
                                        <p:tgtEl>
                                          <p:spTgt spid="354"/>
                                        </p:tgtEl>
                                        <p:attrNameLst>
                                          <p:attrName>style.visibility</p:attrName>
                                        </p:attrNameLst>
                                      </p:cBhvr>
                                      <p:to>
                                        <p:strVal val="visible"/>
                                      </p:to>
                                    </p:set>
                                  </p:childTnLst>
                                </p:cTn>
                              </p:par>
                            </p:childTnLst>
                          </p:cTn>
                        </p:par>
                        <p:par>
                          <p:cTn id="25" fill="hold">
                            <p:stCondLst>
                              <p:cond delay="0"/>
                            </p:stCondLst>
                            <p:childTnLst>
                              <p:par>
                                <p:cTn id="26" nodeType="afterEffect" presetClass="entr" presetSubtype="0" presetID="1" grpId="5" fill="hold">
                                  <p:stCondLst>
                                    <p:cond delay="1000"/>
                                  </p:stCondLst>
                                  <p:iterate type="el" backwards="0">
                                    <p:tmAbs val="0"/>
                                  </p:iterate>
                                  <p:childTnLst>
                                    <p:set>
                                      <p:cBhvr>
                                        <p:cTn id="27" fill="hold"/>
                                        <p:tgtEl>
                                          <p:spTgt spid="355"/>
                                        </p:tgtEl>
                                        <p:attrNameLst>
                                          <p:attrName>style.visibility</p:attrName>
                                        </p:attrNameLst>
                                      </p:cBhvr>
                                      <p:to>
                                        <p:strVal val="visible"/>
                                      </p:to>
                                    </p:set>
                                  </p:childTnLst>
                                </p:cTn>
                              </p:par>
                            </p:childTnLst>
                          </p:cTn>
                        </p:par>
                        <p:par>
                          <p:cTn id="28" fill="hold">
                            <p:stCondLst>
                              <p:cond delay="1000"/>
                            </p:stCondLst>
                            <p:childTnLst>
                              <p:par>
                                <p:cTn id="29" nodeType="afterEffect" presetClass="entr" presetSubtype="0" presetID="1" grpId="6" fill="hold">
                                  <p:stCondLst>
                                    <p:cond delay="50"/>
                                  </p:stCondLst>
                                  <p:iterate type="el" backwards="0">
                                    <p:tmAbs val="0"/>
                                  </p:iterate>
                                  <p:childTnLst>
                                    <p:set>
                                      <p:cBhvr>
                                        <p:cTn id="30" fill="hold"/>
                                        <p:tgtEl>
                                          <p:spTgt spid="356"/>
                                        </p:tgtEl>
                                        <p:attrNameLst>
                                          <p:attrName>style.visibility</p:attrName>
                                        </p:attrNameLst>
                                      </p:cBhvr>
                                      <p:to>
                                        <p:strVal val="visible"/>
                                      </p:to>
                                    </p:set>
                                  </p:childTnLst>
                                </p:cTn>
                              </p:par>
                            </p:childTnLst>
                          </p:cTn>
                        </p:par>
                        <p:par>
                          <p:cTn id="31" fill="hold">
                            <p:stCondLst>
                              <p:cond delay="1050"/>
                            </p:stCondLst>
                            <p:childTnLst>
                              <p:par>
                                <p:cTn id="32" nodeType="afterEffect" presetClass="entr" presetSubtype="0" presetID="1" grpId="7" fill="hold">
                                  <p:stCondLst>
                                    <p:cond delay="50"/>
                                  </p:stCondLst>
                                  <p:iterate type="el" backwards="0">
                                    <p:tmAbs val="0"/>
                                  </p:iterate>
                                  <p:childTnLst>
                                    <p:set>
                                      <p:cBhvr>
                                        <p:cTn id="33" fill="hold"/>
                                        <p:tgtEl>
                                          <p:spTgt spid="357"/>
                                        </p:tgtEl>
                                        <p:attrNameLst>
                                          <p:attrName>style.visibility</p:attrName>
                                        </p:attrNameLst>
                                      </p:cBhvr>
                                      <p:to>
                                        <p:strVal val="visible"/>
                                      </p:to>
                                    </p:set>
                                  </p:childTnLst>
                                </p:cTn>
                              </p:par>
                            </p:childTnLst>
                          </p:cTn>
                        </p:par>
                        <p:par>
                          <p:cTn id="34" fill="hold">
                            <p:stCondLst>
                              <p:cond delay="1100"/>
                            </p:stCondLst>
                            <p:childTnLst>
                              <p:par>
                                <p:cTn id="35" nodeType="afterEffect" presetClass="entr" presetSubtype="0" presetID="1" grpId="8" fill="hold">
                                  <p:stCondLst>
                                    <p:cond delay="50"/>
                                  </p:stCondLst>
                                  <p:iterate type="el" backwards="0">
                                    <p:tmAbs val="0"/>
                                  </p:iterate>
                                  <p:childTnLst>
                                    <p:set>
                                      <p:cBhvr>
                                        <p:cTn id="36" fill="hold"/>
                                        <p:tgtEl>
                                          <p:spTgt spid="358"/>
                                        </p:tgtEl>
                                        <p:attrNameLst>
                                          <p:attrName>style.visibility</p:attrName>
                                        </p:attrNameLst>
                                      </p:cBhvr>
                                      <p:to>
                                        <p:strVal val="visible"/>
                                      </p:to>
                                    </p:set>
                                  </p:childTnLst>
                                </p:cTn>
                              </p:par>
                            </p:childTnLst>
                          </p:cTn>
                        </p:par>
                        <p:par>
                          <p:cTn id="37" fill="hold">
                            <p:stCondLst>
                              <p:cond delay="1150"/>
                            </p:stCondLst>
                            <p:childTnLst>
                              <p:par>
                                <p:cTn id="38" nodeType="afterEffect" presetClass="entr" presetSubtype="0" presetID="1" grpId="9" fill="hold">
                                  <p:stCondLst>
                                    <p:cond delay="50"/>
                                  </p:stCondLst>
                                  <p:iterate type="el" backwards="0">
                                    <p:tmAbs val="0"/>
                                  </p:iterate>
                                  <p:childTnLst>
                                    <p:set>
                                      <p:cBhvr>
                                        <p:cTn id="39" fill="hold"/>
                                        <p:tgtEl>
                                          <p:spTgt spid="359"/>
                                        </p:tgtEl>
                                        <p:attrNameLst>
                                          <p:attrName>style.visibility</p:attrName>
                                        </p:attrNameLst>
                                      </p:cBhvr>
                                      <p:to>
                                        <p:strVal val="visible"/>
                                      </p:to>
                                    </p:set>
                                  </p:childTnLst>
                                </p:cTn>
                              </p:par>
                            </p:childTnLst>
                          </p:cTn>
                        </p:par>
                        <p:par>
                          <p:cTn id="40" fill="hold">
                            <p:stCondLst>
                              <p:cond delay="1200"/>
                            </p:stCondLst>
                            <p:childTnLst>
                              <p:par>
                                <p:cTn id="41" nodeType="afterEffect" presetClass="entr" presetSubtype="0" presetID="1" grpId="10" fill="hold">
                                  <p:stCondLst>
                                    <p:cond delay="50"/>
                                  </p:stCondLst>
                                  <p:iterate type="el" backwards="0">
                                    <p:tmAbs val="0"/>
                                  </p:iterate>
                                  <p:childTnLst>
                                    <p:set>
                                      <p:cBhvr>
                                        <p:cTn id="42" fill="hold"/>
                                        <p:tgtEl>
                                          <p:spTgt spid="360"/>
                                        </p:tgtEl>
                                        <p:attrNameLst>
                                          <p:attrName>style.visibility</p:attrName>
                                        </p:attrNameLst>
                                      </p:cBhvr>
                                      <p:to>
                                        <p:strVal val="visible"/>
                                      </p:to>
                                    </p:set>
                                  </p:childTnLst>
                                </p:cTn>
                              </p:par>
                            </p:childTnLst>
                          </p:cTn>
                        </p:par>
                        <p:par>
                          <p:cTn id="43" fill="hold">
                            <p:stCondLst>
                              <p:cond delay="1250"/>
                            </p:stCondLst>
                            <p:childTnLst>
                              <p:par>
                                <p:cTn id="44" nodeType="afterEffect" presetClass="entr" presetSubtype="0" presetID="1" grpId="11" fill="hold">
                                  <p:stCondLst>
                                    <p:cond delay="50"/>
                                  </p:stCondLst>
                                  <p:iterate type="el" backwards="0">
                                    <p:tmAbs val="0"/>
                                  </p:iterate>
                                  <p:childTnLst>
                                    <p:set>
                                      <p:cBhvr>
                                        <p:cTn id="45" fill="hold"/>
                                        <p:tgtEl>
                                          <p:spTgt spid="361"/>
                                        </p:tgtEl>
                                        <p:attrNameLst>
                                          <p:attrName>style.visibility</p:attrName>
                                        </p:attrNameLst>
                                      </p:cBhvr>
                                      <p:to>
                                        <p:strVal val="visible"/>
                                      </p:to>
                                    </p:set>
                                  </p:childTnLst>
                                </p:cTn>
                              </p:par>
                            </p:childTnLst>
                          </p:cTn>
                        </p:par>
                        <p:par>
                          <p:cTn id="46" fill="hold">
                            <p:stCondLst>
                              <p:cond delay="1300"/>
                            </p:stCondLst>
                            <p:childTnLst>
                              <p:par>
                                <p:cTn id="47" nodeType="afterEffect" presetClass="entr" presetSubtype="16" presetID="23" grpId="12" fill="hold">
                                  <p:stCondLst>
                                    <p:cond delay="50"/>
                                  </p:stCondLst>
                                  <p:iterate type="el" backwards="0">
                                    <p:tmAbs val="0"/>
                                  </p:iterate>
                                  <p:childTnLst>
                                    <p:set>
                                      <p:cBhvr>
                                        <p:cTn id="48" fill="hold"/>
                                        <p:tgtEl>
                                          <p:spTgt spid="362"/>
                                        </p:tgtEl>
                                        <p:attrNameLst>
                                          <p:attrName>style.visibility</p:attrName>
                                        </p:attrNameLst>
                                      </p:cBhvr>
                                      <p:to>
                                        <p:strVal val="visible"/>
                                      </p:to>
                                    </p:set>
                                    <p:anim calcmode="lin" valueType="num">
                                      <p:cBhvr>
                                        <p:cTn id="49" dur="1000" fill="hold"/>
                                        <p:tgtEl>
                                          <p:spTgt spid="362"/>
                                        </p:tgtEl>
                                        <p:attrNameLst>
                                          <p:attrName>ppt_w</p:attrName>
                                        </p:attrNameLst>
                                      </p:cBhvr>
                                      <p:tavLst>
                                        <p:tav tm="0">
                                          <p:val>
                                            <p:strVal val="4*#ppt_w"/>
                                          </p:val>
                                        </p:tav>
                                        <p:tav tm="100000">
                                          <p:val>
                                            <p:strVal val="#ppt_w"/>
                                          </p:val>
                                        </p:tav>
                                      </p:tavLst>
                                    </p:anim>
                                    <p:anim calcmode="lin" valueType="num">
                                      <p:cBhvr>
                                        <p:cTn id="50" dur="1000" fill="hold"/>
                                        <p:tgtEl>
                                          <p:spTgt spid="362"/>
                                        </p:tgtEl>
                                        <p:attrNameLst>
                                          <p:attrName>ppt_h</p:attrName>
                                        </p:attrNameLst>
                                      </p:cBhvr>
                                      <p:tavLst>
                                        <p:tav tm="0">
                                          <p:val>
                                            <p:strVal val="4*#ppt_h"/>
                                          </p:val>
                                        </p:tav>
                                        <p:tav tm="100000">
                                          <p:val>
                                            <p:strVal val="#ppt_h"/>
                                          </p:val>
                                        </p:tav>
                                      </p:tavLst>
                                    </p:anim>
                                  </p:childTnLst>
                                </p:cTn>
                              </p:par>
                            </p:childTnLst>
                          </p:cTn>
                        </p:par>
                        <p:par>
                          <p:cTn id="51" fill="hold">
                            <p:stCondLst>
                              <p:cond delay="2350"/>
                            </p:stCondLst>
                            <p:childTnLst>
                              <p:par>
                                <p:cTn id="52" nodeType="afterEffect" presetClass="entr" presetSubtype="4" presetID="2" grpId="13" fill="hold">
                                  <p:stCondLst>
                                    <p:cond delay="0"/>
                                  </p:stCondLst>
                                  <p:iterate type="el" backwards="0">
                                    <p:tmAbs val="0"/>
                                  </p:iterate>
                                  <p:childTnLst>
                                    <p:set>
                                      <p:cBhvr>
                                        <p:cTn id="53" fill="hold"/>
                                        <p:tgtEl>
                                          <p:spTgt spid="353"/>
                                        </p:tgtEl>
                                        <p:attrNameLst>
                                          <p:attrName>style.visibility</p:attrName>
                                        </p:attrNameLst>
                                      </p:cBhvr>
                                      <p:to>
                                        <p:strVal val="visible"/>
                                      </p:to>
                                    </p:set>
                                    <p:anim calcmode="lin" valueType="num">
                                      <p:cBhvr>
                                        <p:cTn id="54" dur="500" fill="hold"/>
                                        <p:tgtEl>
                                          <p:spTgt spid="353"/>
                                        </p:tgtEl>
                                        <p:attrNameLst>
                                          <p:attrName>ppt_x</p:attrName>
                                        </p:attrNameLst>
                                      </p:cBhvr>
                                      <p:tavLst>
                                        <p:tav tm="0">
                                          <p:val>
                                            <p:strVal val="#ppt_x"/>
                                          </p:val>
                                        </p:tav>
                                        <p:tav tm="100000">
                                          <p:val>
                                            <p:strVal val="#ppt_x"/>
                                          </p:val>
                                        </p:tav>
                                      </p:tavLst>
                                    </p:anim>
                                    <p:anim calcmode="lin" valueType="num">
                                      <p:cBhvr>
                                        <p:cTn id="55" dur="500" fill="hold"/>
                                        <p:tgtEl>
                                          <p:spTgt spid="3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2" grpId="3"/>
      <p:bldP build="whole" bldLvl="1" animBg="1" rev="0" advAuto="0" spid="357" grpId="7"/>
      <p:bldP build="whole" bldLvl="1" animBg="1" rev="0" advAuto="0" spid="346" grpId="2"/>
      <p:bldP build="whole" bldLvl="1" animBg="1" rev="0" advAuto="0" spid="349" grpId="1"/>
      <p:bldP build="whole" bldLvl="1" animBg="1" rev="0" advAuto="0" spid="362" grpId="12"/>
      <p:bldP build="whole" bldLvl="1" animBg="1" rev="0" advAuto="0" spid="355" grpId="5"/>
      <p:bldP build="whole" bldLvl="1" animBg="1" rev="0" advAuto="0" spid="358" grpId="8"/>
      <p:bldP build="whole" bldLvl="1" animBg="1" rev="0" advAuto="0" spid="360" grpId="10"/>
      <p:bldP build="whole" bldLvl="1" animBg="1" rev="0" advAuto="0" spid="353" grpId="13"/>
      <p:bldP build="whole" bldLvl="1" animBg="1" rev="0" advAuto="0" spid="361" grpId="11"/>
      <p:bldP build="whole" bldLvl="1" animBg="1" rev="0" advAuto="0" spid="356" grpId="6"/>
      <p:bldP build="whole" bldLvl="1" animBg="1" rev="0" advAuto="0" spid="359" grpId="9"/>
      <p:bldP build="whole" bldLvl="1" animBg="1" rev="0" advAuto="0" spid="354" grpId="4"/>
    </p:bldLst>
  </p:timing>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366" name="Shape 366"/>
          <p:cNvSpPr/>
          <p:nvPr>
            <p:ph type="body" idx="1"/>
          </p:nvPr>
        </p:nvSpPr>
        <p:spPr>
          <a:xfrm>
            <a:off x="538955" y="2835275"/>
            <a:ext cx="8066090" cy="570270"/>
          </a:xfrm>
          <a:prstGeom prst="rect">
            <a:avLst/>
          </a:prstGeom>
        </p:spPr>
        <p:txBody>
          <a:bodyPr lIns="0" tIns="0" rIns="0" bIns="0">
            <a:normAutofit fontScale="100000" lnSpcReduction="0"/>
          </a:bodyPr>
          <a:lstStyle>
            <a:lvl1pPr>
              <a:spcBef>
                <a:spcPts val="1200"/>
              </a:spcBef>
              <a:defRPr sz="2400"/>
            </a:lvl1pPr>
          </a:lstStyle>
          <a:p>
            <a:pPr lvl="0">
              <a:defRPr sz="1800">
                <a:effectLst/>
              </a:defRPr>
            </a:pPr>
            <a:r>
              <a:rPr sz="2400"/>
              <a:t>Reflect back the user’s frustrated comments.</a:t>
            </a:r>
          </a:p>
        </p:txBody>
      </p:sp>
      <p:sp>
        <p:nvSpPr>
          <p:cNvPr id="367" name="Shape 367"/>
          <p:cNvSpPr/>
          <p:nvPr>
            <p:ph type="title"/>
          </p:nvPr>
        </p:nvSpPr>
        <p:spPr>
          <a:xfrm>
            <a:off x="457200" y="323918"/>
            <a:ext cx="8229600" cy="707887"/>
          </a:xfrm>
          <a:prstGeom prst="rect">
            <a:avLst/>
          </a:prstGeom>
        </p:spPr>
        <p:txBody>
          <a:bodyPr lIns="0" tIns="0" rIns="0" bIns="0">
            <a:normAutofit fontScale="100000" lnSpcReduction="0"/>
          </a:bodyPr>
          <a:lstStyle/>
          <a:p>
            <a:pPr lvl="0">
              <a:defRPr sz="1800">
                <a:effectLst/>
              </a:defRPr>
            </a:pPr>
            <a:r>
              <a:rPr sz="4000"/>
              <a:t>Dealing with Level 2 anger</a:t>
            </a:r>
          </a:p>
        </p:txBody>
      </p:sp>
      <p:sp>
        <p:nvSpPr>
          <p:cNvPr id="368" name="Shape 368"/>
          <p:cNvSpPr/>
          <p:nvPr/>
        </p:nvSpPr>
        <p:spPr>
          <a:xfrm>
            <a:off x="542924" y="1108075"/>
            <a:ext cx="8066090" cy="871657"/>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marL="342900" indent="-342900">
              <a:spcBef>
                <a:spcPts val="1200"/>
              </a:spcBef>
              <a:buSzPct val="100000"/>
              <a:buChar char="•"/>
              <a:defRPr sz="2400">
                <a:latin typeface="Arial Bold"/>
                <a:ea typeface="Arial Bold"/>
                <a:cs typeface="Arial Bold"/>
                <a:sym typeface="Arial Bold"/>
              </a:defRPr>
            </a:lvl1pPr>
          </a:lstStyle>
          <a:p>
            <a:pPr lvl="0">
              <a:defRPr sz="1800"/>
            </a:pPr>
            <a:r>
              <a:rPr sz="2400"/>
              <a:t>Point out inappropriate behaviors, but avoid making judgments against the person.</a:t>
            </a:r>
          </a:p>
        </p:txBody>
      </p:sp>
      <p:sp>
        <p:nvSpPr>
          <p:cNvPr id="369" name="Shape 369"/>
          <p:cNvSpPr/>
          <p:nvPr/>
        </p:nvSpPr>
        <p:spPr>
          <a:xfrm>
            <a:off x="538955" y="1967101"/>
            <a:ext cx="8066090" cy="871658"/>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marL="342900" indent="-342900">
              <a:spcBef>
                <a:spcPts val="1200"/>
              </a:spcBef>
              <a:buSzPct val="100000"/>
              <a:buChar char="•"/>
              <a:defRPr sz="2400">
                <a:latin typeface="Arial Bold"/>
                <a:ea typeface="Arial Bold"/>
                <a:cs typeface="Arial Bold"/>
                <a:sym typeface="Arial Bold"/>
              </a:defRPr>
            </a:lvl1pPr>
          </a:lstStyle>
          <a:p>
            <a:pPr lvl="0">
              <a:defRPr sz="1800"/>
            </a:pPr>
            <a:r>
              <a:rPr sz="2400"/>
              <a:t>When making a request, address a specific action. Don’t be vague!</a:t>
            </a:r>
          </a:p>
        </p:txBody>
      </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0"/>
                                  </p:stCondLst>
                                  <p:iterate type="lt" backwards="0">
                                    <p:tmAbs val="100"/>
                                  </p:iterate>
                                  <p:childTnLst>
                                    <p:set>
                                      <p:cBhvr>
                                        <p:cTn id="6" fill="hold"/>
                                        <p:tgtEl>
                                          <p:spTgt spid="366">
                                            <p:bg/>
                                          </p:spTgt>
                                        </p:tgtEl>
                                        <p:attrNameLst>
                                          <p:attrName>style.visibility</p:attrName>
                                        </p:attrNameLst>
                                      </p:cBhvr>
                                      <p:to>
                                        <p:strVal val="visible"/>
                                      </p:to>
                                    </p:set>
                                  </p:childTnLst>
                                </p:cTn>
                              </p:par>
                              <p:par>
                                <p:cTn id="7" presetClass="entr" presetSubtype="0" presetID="1" grpId="1" fill="hold">
                                  <p:stCondLst>
                                    <p:cond delay="0"/>
                                  </p:stCondLst>
                                  <p:iterate type="lt" backwards="0">
                                    <p:tmAbs val="100"/>
                                  </p:iterate>
                                  <p:childTnLst>
                                    <p:set>
                                      <p:cBhvr>
                                        <p:cTn id="8" fill="hold"/>
                                        <p:tgtEl>
                                          <p:spTgt spid="366">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66" grpId="1"/>
    </p:bldLst>
  </p:timing>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75" name="Group 375"/>
          <p:cNvGrpSpPr/>
          <p:nvPr/>
        </p:nvGrpSpPr>
        <p:grpSpPr>
          <a:xfrm>
            <a:off x="347449" y="1898799"/>
            <a:ext cx="3994122" cy="578884"/>
            <a:chOff x="0" y="0"/>
            <a:chExt cx="3994120" cy="578882"/>
          </a:xfrm>
        </p:grpSpPr>
        <p:sp>
          <p:nvSpPr>
            <p:cNvPr id="373" name="Shape 373"/>
            <p:cNvSpPr/>
            <p:nvPr/>
          </p:nvSpPr>
          <p:spPr>
            <a:xfrm>
              <a:off x="0" y="0"/>
              <a:ext cx="3994121" cy="578883"/>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374" name="Shape 374"/>
            <p:cNvSpPr/>
            <p:nvPr/>
          </p:nvSpPr>
          <p:spPr>
            <a:xfrm>
              <a:off x="28259" y="46337"/>
              <a:ext cx="3937602" cy="4862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I understand</a:t>
              </a:r>
            </a:p>
          </p:txBody>
        </p:sp>
      </p:grpSp>
      <p:grpSp>
        <p:nvGrpSpPr>
          <p:cNvPr id="378" name="Group 378"/>
          <p:cNvGrpSpPr/>
          <p:nvPr/>
        </p:nvGrpSpPr>
        <p:grpSpPr>
          <a:xfrm>
            <a:off x="4802430" y="1908279"/>
            <a:ext cx="4017276" cy="2009062"/>
            <a:chOff x="0" y="0"/>
            <a:chExt cx="4017274" cy="2009061"/>
          </a:xfrm>
        </p:grpSpPr>
        <p:sp>
          <p:nvSpPr>
            <p:cNvPr id="376" name="Shape 376"/>
            <p:cNvSpPr/>
            <p:nvPr/>
          </p:nvSpPr>
          <p:spPr>
            <a:xfrm>
              <a:off x="0" y="0"/>
              <a:ext cx="4017275" cy="2009062"/>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377" name="Shape 377"/>
            <p:cNvSpPr/>
            <p:nvPr/>
          </p:nvSpPr>
          <p:spPr>
            <a:xfrm>
              <a:off x="98073" y="151827"/>
              <a:ext cx="3821129" cy="17054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I can tell you’re feeling frustrated that your home page isn’t displaying properly.</a:t>
              </a:r>
            </a:p>
          </p:txBody>
        </p:sp>
      </p:grpSp>
      <p:grpSp>
        <p:nvGrpSpPr>
          <p:cNvPr id="381" name="Group 381"/>
          <p:cNvGrpSpPr/>
          <p:nvPr/>
        </p:nvGrpSpPr>
        <p:grpSpPr>
          <a:xfrm>
            <a:off x="347449" y="2861731"/>
            <a:ext cx="3994122" cy="1055609"/>
            <a:chOff x="0" y="0"/>
            <a:chExt cx="3994120" cy="1055608"/>
          </a:xfrm>
        </p:grpSpPr>
        <p:sp>
          <p:nvSpPr>
            <p:cNvPr id="379" name="Shape 379"/>
            <p:cNvSpPr/>
            <p:nvPr/>
          </p:nvSpPr>
          <p:spPr>
            <a:xfrm>
              <a:off x="0" y="0"/>
              <a:ext cx="3994121" cy="1055609"/>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380" name="Shape 380"/>
            <p:cNvSpPr/>
            <p:nvPr/>
          </p:nvSpPr>
          <p:spPr>
            <a:xfrm>
              <a:off x="51530" y="81500"/>
              <a:ext cx="3891060" cy="892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I understand you’re frustrated</a:t>
              </a:r>
            </a:p>
          </p:txBody>
        </p:sp>
      </p:grpSp>
      <p:pic>
        <p:nvPicPr>
          <p:cNvPr id="382" name="image24.png" descr="http://www.clker.com/cliparts/a/6/e/8/119498563188281957tasto_8_architetto_franc_01.svg.hi.png"/>
          <p:cNvPicPr/>
          <p:nvPr/>
        </p:nvPicPr>
        <p:blipFill>
          <a:blip r:embed="rId3">
            <a:extLst/>
          </a:blip>
          <a:stretch>
            <a:fillRect/>
          </a:stretch>
        </p:blipFill>
        <p:spPr>
          <a:xfrm>
            <a:off x="1345979" y="2011758"/>
            <a:ext cx="1771142" cy="1771142"/>
          </a:xfrm>
          <a:prstGeom prst="rect">
            <a:avLst/>
          </a:prstGeom>
          <a:ln w="12700">
            <a:miter lim="400000"/>
          </a:ln>
          <a:effectLst>
            <a:outerShdw sx="100000" sy="100000" kx="0" ky="0" algn="b" rotWithShape="0" blurRad="50800" dist="38100" dir="2700000">
              <a:srgbClr val="000000">
                <a:alpha val="40000"/>
              </a:srgbClr>
            </a:outerShdw>
          </a:effectLst>
        </p:spPr>
      </p:pic>
      <p:sp>
        <p:nvSpPr>
          <p:cNvPr id="383" name="Shape 383"/>
          <p:cNvSpPr/>
          <p:nvPr/>
        </p:nvSpPr>
        <p:spPr>
          <a:xfrm>
            <a:off x="1345979" y="5357932"/>
            <a:ext cx="6490446" cy="811719"/>
          </a:xfrm>
          <a:prstGeom prst="rect">
            <a:avLst/>
          </a:prstGeom>
          <a:solidFill>
            <a:srgbClr val="FFFF00"/>
          </a:solidFill>
          <a:ln w="19050">
            <a:solidFill/>
            <a:miter/>
          </a:ln>
          <a:effectLst>
            <a:outerShdw sx="100000" sy="100000" kx="0" ky="0" algn="b" rotWithShape="0" blurRad="50800" dist="38100" dir="2700000">
              <a:srgbClr val="000000">
                <a:alpha val="40000"/>
              </a:srgbClr>
            </a:outerShdw>
          </a:effectLst>
          <a:extLst>
            <a:ext uri="{C572A759-6A51-4108-AA02-DFA0A04FC94B}">
              <ma14:wrappingTextBoxFlag xmlns:ma14="http://schemas.microsoft.com/office/mac/drawingml/2011/main" val="1"/>
            </a:ext>
          </a:extLst>
        </p:spPr>
        <p:txBody>
          <a:bodyPr lIns="0" tIns="0" rIns="0" bIns="0" anchor="ctr">
            <a:spAutoFit/>
          </a:bodyPr>
          <a:lstStyle>
            <a:lvl1pPr algn="ctr">
              <a:defRPr sz="2400"/>
            </a:lvl1pPr>
          </a:lstStyle>
          <a:p>
            <a:pPr lvl="0">
              <a:defRPr sz="1800"/>
            </a:pPr>
            <a:r>
              <a:rPr sz="2400"/>
              <a:t>Don’t overdo this one, because it can start to sound like we’re mocking them!</a:t>
            </a:r>
          </a:p>
        </p:txBody>
      </p:sp>
      <p:pic>
        <p:nvPicPr>
          <p:cNvPr id="384" name="image23.png" descr="http://images.sodahead.com/polls/002314549/1054228535_thumbs_up_down_icons_answer_101_xlarge.jpeg"/>
          <p:cNvPicPr/>
          <p:nvPr/>
        </p:nvPicPr>
        <p:blipFill>
          <a:blip r:embed="rId4">
            <a:extLst/>
          </a:blip>
          <a:stretch>
            <a:fillRect/>
          </a:stretch>
        </p:blipFill>
        <p:spPr>
          <a:xfrm>
            <a:off x="6914705" y="3480210"/>
            <a:ext cx="1766631" cy="1722846"/>
          </a:xfrm>
          <a:prstGeom prst="rect">
            <a:avLst/>
          </a:prstGeom>
          <a:ln w="12700">
            <a:miter lim="400000"/>
          </a:ln>
          <a:effectLst>
            <a:outerShdw sx="100000" sy="100000" kx="0" ky="0" algn="b" rotWithShape="0" blurRad="50800" dist="38100" dir="2700000">
              <a:srgbClr val="000000">
                <a:alpha val="40000"/>
              </a:srgbClr>
            </a:outerShdw>
          </a:effectLst>
        </p:spPr>
      </p:pic>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2" presetID="2" grpId="1" fill="hold">
                                  <p:stCondLst>
                                    <p:cond delay="0"/>
                                  </p:stCondLst>
                                  <p:iterate type="el" backwards="0">
                                    <p:tmAbs val="0"/>
                                  </p:iterate>
                                  <p:childTnLst>
                                    <p:set>
                                      <p:cBhvr>
                                        <p:cTn id="6" fill="hold"/>
                                        <p:tgtEl>
                                          <p:spTgt spid="375"/>
                                        </p:tgtEl>
                                        <p:attrNameLst>
                                          <p:attrName>style.visibility</p:attrName>
                                        </p:attrNameLst>
                                      </p:cBhvr>
                                      <p:to>
                                        <p:strVal val="visible"/>
                                      </p:to>
                                    </p:set>
                                    <p:anim calcmode="lin" valueType="num">
                                      <p:cBhvr>
                                        <p:cTn id="7" dur="100" fill="hold"/>
                                        <p:tgtEl>
                                          <p:spTgt spid="375"/>
                                        </p:tgtEl>
                                        <p:attrNameLst>
                                          <p:attrName>ppt_x</p:attrName>
                                        </p:attrNameLst>
                                      </p:cBhvr>
                                      <p:tavLst>
                                        <p:tav tm="0">
                                          <p:val>
                                            <p:strVal val="1+#ppt_w/2"/>
                                          </p:val>
                                        </p:tav>
                                        <p:tav tm="100000">
                                          <p:val>
                                            <p:strVal val="#ppt_x"/>
                                          </p:val>
                                        </p:tav>
                                      </p:tavLst>
                                    </p:anim>
                                    <p:anim calcmode="lin" valueType="num">
                                      <p:cBhvr>
                                        <p:cTn id="8" dur="100" fill="hold"/>
                                        <p:tgtEl>
                                          <p:spTgt spid="375"/>
                                        </p:tgtEl>
                                        <p:attrNameLst>
                                          <p:attrName>ppt_y</p:attrName>
                                        </p:attrNameLst>
                                      </p:cBhvr>
                                      <p:tavLst>
                                        <p:tav tm="0">
                                          <p:val>
                                            <p:strVal val="#ppt_y"/>
                                          </p:val>
                                        </p:tav>
                                        <p:tav tm="100000">
                                          <p:val>
                                            <p:strVal val="#ppt_y"/>
                                          </p:val>
                                        </p:tav>
                                      </p:tavLst>
                                    </p:anim>
                                  </p:childTnLst>
                                </p:cTn>
                              </p:par>
                            </p:childTnLst>
                          </p:cTn>
                        </p:par>
                        <p:par>
                          <p:cTn id="9" fill="hold">
                            <p:stCondLst>
                              <p:cond delay="100"/>
                            </p:stCondLst>
                            <p:childTnLst>
                              <p:par>
                                <p:cTn id="10" nodeType="afterEffect" presetClass="entr" presetSubtype="2" presetID="2" grpId="2" fill="hold">
                                  <p:stCondLst>
                                    <p:cond delay="1000"/>
                                  </p:stCondLst>
                                  <p:iterate type="el" backwards="0">
                                    <p:tmAbs val="0"/>
                                  </p:iterate>
                                  <p:childTnLst>
                                    <p:set>
                                      <p:cBhvr>
                                        <p:cTn id="11" fill="hold"/>
                                        <p:tgtEl>
                                          <p:spTgt spid="381"/>
                                        </p:tgtEl>
                                        <p:attrNameLst>
                                          <p:attrName>style.visibility</p:attrName>
                                        </p:attrNameLst>
                                      </p:cBhvr>
                                      <p:to>
                                        <p:strVal val="visible"/>
                                      </p:to>
                                    </p:set>
                                    <p:anim calcmode="lin" valueType="num">
                                      <p:cBhvr>
                                        <p:cTn id="12" dur="100" fill="hold"/>
                                        <p:tgtEl>
                                          <p:spTgt spid="381"/>
                                        </p:tgtEl>
                                        <p:attrNameLst>
                                          <p:attrName>ppt_x</p:attrName>
                                        </p:attrNameLst>
                                      </p:cBhvr>
                                      <p:tavLst>
                                        <p:tav tm="0">
                                          <p:val>
                                            <p:strVal val="1+#ppt_w/2"/>
                                          </p:val>
                                        </p:tav>
                                        <p:tav tm="100000">
                                          <p:val>
                                            <p:strVal val="#ppt_x"/>
                                          </p:val>
                                        </p:tav>
                                      </p:tavLst>
                                    </p:anim>
                                    <p:anim calcmode="lin" valueType="num">
                                      <p:cBhvr>
                                        <p:cTn id="13" dur="100" fill="hold"/>
                                        <p:tgtEl>
                                          <p:spTgt spid="38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nodeType="clickEffect" presetClass="entr" presetSubtype="2" presetID="2" grpId="3" fill="hold">
                                  <p:stCondLst>
                                    <p:cond delay="0"/>
                                  </p:stCondLst>
                                  <p:iterate type="el" backwards="0">
                                    <p:tmAbs val="0"/>
                                  </p:iterate>
                                  <p:childTnLst>
                                    <p:set>
                                      <p:cBhvr>
                                        <p:cTn id="17" fill="hold"/>
                                        <p:tgtEl>
                                          <p:spTgt spid="378"/>
                                        </p:tgtEl>
                                        <p:attrNameLst>
                                          <p:attrName>style.visibility</p:attrName>
                                        </p:attrNameLst>
                                      </p:cBhvr>
                                      <p:to>
                                        <p:strVal val="visible"/>
                                      </p:to>
                                    </p:set>
                                    <p:anim calcmode="lin" valueType="num">
                                      <p:cBhvr>
                                        <p:cTn id="18" dur="100" fill="hold"/>
                                        <p:tgtEl>
                                          <p:spTgt spid="378"/>
                                        </p:tgtEl>
                                        <p:attrNameLst>
                                          <p:attrName>ppt_x</p:attrName>
                                        </p:attrNameLst>
                                      </p:cBhvr>
                                      <p:tavLst>
                                        <p:tav tm="0">
                                          <p:val>
                                            <p:strVal val="1+#ppt_w/2"/>
                                          </p:val>
                                        </p:tav>
                                        <p:tav tm="100000">
                                          <p:val>
                                            <p:strVal val="#ppt_x"/>
                                          </p:val>
                                        </p:tav>
                                      </p:tavLst>
                                    </p:anim>
                                    <p:anim calcmode="lin" valueType="num">
                                      <p:cBhvr>
                                        <p:cTn id="19" dur="100" fill="hold"/>
                                        <p:tgtEl>
                                          <p:spTgt spid="37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nodeType="clickEffect" presetClass="entr" presetSubtype="0" presetID="1" grpId="4" fill="hold">
                                  <p:stCondLst>
                                    <p:cond delay="0"/>
                                  </p:stCondLst>
                                  <p:iterate type="el" backwards="0">
                                    <p:tmAbs val="0"/>
                                  </p:iterate>
                                  <p:childTnLst>
                                    <p:set>
                                      <p:cBhvr>
                                        <p:cTn id="23" fill="hold"/>
                                        <p:tgtEl>
                                          <p:spTgt spid="382"/>
                                        </p:tgtEl>
                                        <p:attrNameLst>
                                          <p:attrName>style.visibility</p:attrName>
                                        </p:attrNameLst>
                                      </p:cBhvr>
                                      <p:to>
                                        <p:strVal val="visible"/>
                                      </p:to>
                                    </p:set>
                                  </p:childTnLst>
                                </p:cTn>
                              </p:par>
                            </p:childTnLst>
                          </p:cTn>
                        </p:par>
                        <p:par>
                          <p:cTn id="24" fill="hold">
                            <p:stCondLst>
                              <p:cond delay="0"/>
                            </p:stCondLst>
                            <p:childTnLst>
                              <p:par>
                                <p:cTn id="25" nodeType="afterEffect" presetClass="entr" presetSubtype="4" presetID="2" grpId="5" fill="hold">
                                  <p:stCondLst>
                                    <p:cond delay="1000"/>
                                  </p:stCondLst>
                                  <p:iterate type="el" backwards="0">
                                    <p:tmAbs val="0"/>
                                  </p:iterate>
                                  <p:childTnLst>
                                    <p:set>
                                      <p:cBhvr>
                                        <p:cTn id="26" fill="hold"/>
                                        <p:tgtEl>
                                          <p:spTgt spid="384"/>
                                        </p:tgtEl>
                                        <p:attrNameLst>
                                          <p:attrName>style.visibility</p:attrName>
                                        </p:attrNameLst>
                                      </p:cBhvr>
                                      <p:to>
                                        <p:strVal val="visible"/>
                                      </p:to>
                                    </p:set>
                                    <p:anim calcmode="lin" valueType="num">
                                      <p:cBhvr>
                                        <p:cTn id="27" dur="500" fill="hold"/>
                                        <p:tgtEl>
                                          <p:spTgt spid="384"/>
                                        </p:tgtEl>
                                        <p:attrNameLst>
                                          <p:attrName>ppt_x</p:attrName>
                                        </p:attrNameLst>
                                      </p:cBhvr>
                                      <p:tavLst>
                                        <p:tav tm="0">
                                          <p:val>
                                            <p:strVal val="#ppt_x"/>
                                          </p:val>
                                        </p:tav>
                                        <p:tav tm="100000">
                                          <p:val>
                                            <p:strVal val="#ppt_x"/>
                                          </p:val>
                                        </p:tav>
                                      </p:tavLst>
                                    </p:anim>
                                    <p:anim calcmode="lin" valueType="num">
                                      <p:cBhvr>
                                        <p:cTn id="28" dur="500" fill="hold"/>
                                        <p:tgtEl>
                                          <p:spTgt spid="38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nodeType="clickEffect" presetClass="entr" presetSubtype="8" presetID="2" grpId="6" fill="hold">
                                  <p:stCondLst>
                                    <p:cond delay="0"/>
                                  </p:stCondLst>
                                  <p:iterate type="el" backwards="0">
                                    <p:tmAbs val="0"/>
                                  </p:iterate>
                                  <p:childTnLst>
                                    <p:set>
                                      <p:cBhvr>
                                        <p:cTn id="32" fill="hold"/>
                                        <p:tgtEl>
                                          <p:spTgt spid="383"/>
                                        </p:tgtEl>
                                        <p:attrNameLst>
                                          <p:attrName>style.visibility</p:attrName>
                                        </p:attrNameLst>
                                      </p:cBhvr>
                                      <p:to>
                                        <p:strVal val="visible"/>
                                      </p:to>
                                    </p:set>
                                    <p:anim calcmode="lin" valueType="num">
                                      <p:cBhvr>
                                        <p:cTn id="33" dur="500" fill="hold"/>
                                        <p:tgtEl>
                                          <p:spTgt spid="383"/>
                                        </p:tgtEl>
                                        <p:attrNameLst>
                                          <p:attrName>ppt_x</p:attrName>
                                        </p:attrNameLst>
                                      </p:cBhvr>
                                      <p:tavLst>
                                        <p:tav tm="0">
                                          <p:val>
                                            <p:strVal val="0-#ppt_w/2"/>
                                          </p:val>
                                        </p:tav>
                                        <p:tav tm="100000">
                                          <p:val>
                                            <p:strVal val="#ppt_x"/>
                                          </p:val>
                                        </p:tav>
                                      </p:tavLst>
                                    </p:anim>
                                    <p:anim calcmode="lin" valueType="num">
                                      <p:cBhvr>
                                        <p:cTn id="34" dur="500" fill="hold"/>
                                        <p:tgtEl>
                                          <p:spTgt spid="3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8" grpId="3"/>
      <p:bldP build="whole" bldLvl="1" animBg="1" rev="0" advAuto="0" spid="384" grpId="5"/>
      <p:bldP build="whole" bldLvl="1" animBg="1" rev="0" advAuto="0" spid="375" grpId="1"/>
      <p:bldP build="whole" bldLvl="1" animBg="1" rev="0" advAuto="0" spid="381" grpId="2"/>
      <p:bldP build="whole" bldLvl="1" animBg="1" rev="0" advAuto="0" spid="382" grpId="4"/>
      <p:bldP build="whole" bldLvl="1" animBg="1" rev="0" advAuto="0" spid="383" grpId="6"/>
    </p:bldLst>
  </p:timing>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388" name="Shape 388"/>
          <p:cNvSpPr/>
          <p:nvPr>
            <p:ph type="body" idx="1"/>
          </p:nvPr>
        </p:nvSpPr>
        <p:spPr>
          <a:xfrm>
            <a:off x="538955" y="3394075"/>
            <a:ext cx="8066090" cy="568028"/>
          </a:xfrm>
          <a:prstGeom prst="rect">
            <a:avLst/>
          </a:prstGeom>
        </p:spPr>
        <p:txBody>
          <a:bodyPr lIns="0" tIns="0" rIns="0" bIns="0">
            <a:normAutofit fontScale="100000" lnSpcReduction="0"/>
          </a:bodyPr>
          <a:lstStyle>
            <a:lvl1pPr>
              <a:spcBef>
                <a:spcPts val="1200"/>
              </a:spcBef>
              <a:defRPr sz="2400"/>
            </a:lvl1pPr>
          </a:lstStyle>
          <a:p>
            <a:pPr lvl="0">
              <a:defRPr sz="1800">
                <a:effectLst/>
              </a:defRPr>
            </a:pPr>
            <a:r>
              <a:rPr sz="2400"/>
              <a:t>Keep empathy and solutions separate.</a:t>
            </a:r>
          </a:p>
        </p:txBody>
      </p:sp>
      <p:sp>
        <p:nvSpPr>
          <p:cNvPr id="389" name="Shape 389"/>
          <p:cNvSpPr/>
          <p:nvPr>
            <p:ph type="title"/>
          </p:nvPr>
        </p:nvSpPr>
        <p:spPr>
          <a:xfrm>
            <a:off x="457200" y="323918"/>
            <a:ext cx="8229600" cy="707887"/>
          </a:xfrm>
          <a:prstGeom prst="rect">
            <a:avLst/>
          </a:prstGeom>
        </p:spPr>
        <p:txBody>
          <a:bodyPr lIns="0" tIns="0" rIns="0" bIns="0">
            <a:normAutofit fontScale="100000" lnSpcReduction="0"/>
          </a:bodyPr>
          <a:lstStyle/>
          <a:p>
            <a:pPr lvl="0">
              <a:defRPr sz="1800">
                <a:effectLst/>
              </a:defRPr>
            </a:pPr>
            <a:r>
              <a:rPr sz="4000"/>
              <a:t>Dealing with Level 2 anger</a:t>
            </a:r>
          </a:p>
        </p:txBody>
      </p:sp>
      <p:sp>
        <p:nvSpPr>
          <p:cNvPr id="390" name="Shape 390"/>
          <p:cNvSpPr/>
          <p:nvPr/>
        </p:nvSpPr>
        <p:spPr>
          <a:xfrm>
            <a:off x="538955" y="2835275"/>
            <a:ext cx="8066090" cy="57027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marL="342900" indent="-342900">
              <a:spcBef>
                <a:spcPts val="1200"/>
              </a:spcBef>
              <a:buSzPct val="100000"/>
              <a:buChar char="•"/>
              <a:defRPr sz="2400">
                <a:latin typeface="Arial Bold"/>
                <a:ea typeface="Arial Bold"/>
                <a:cs typeface="Arial Bold"/>
                <a:sym typeface="Arial Bold"/>
              </a:defRPr>
            </a:lvl1pPr>
          </a:lstStyle>
          <a:p>
            <a:pPr lvl="0">
              <a:defRPr sz="1800"/>
            </a:pPr>
            <a:r>
              <a:rPr sz="2400"/>
              <a:t>Reflect back the user’s frustrated comments.</a:t>
            </a:r>
          </a:p>
        </p:txBody>
      </p:sp>
      <p:sp>
        <p:nvSpPr>
          <p:cNvPr id="391" name="Shape 391"/>
          <p:cNvSpPr/>
          <p:nvPr/>
        </p:nvSpPr>
        <p:spPr>
          <a:xfrm>
            <a:off x="542924" y="1108075"/>
            <a:ext cx="8066090" cy="871657"/>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marL="342900" indent="-342900">
              <a:spcBef>
                <a:spcPts val="1200"/>
              </a:spcBef>
              <a:buSzPct val="100000"/>
              <a:buChar char="•"/>
              <a:defRPr sz="2400">
                <a:latin typeface="Arial Bold"/>
                <a:ea typeface="Arial Bold"/>
                <a:cs typeface="Arial Bold"/>
                <a:sym typeface="Arial Bold"/>
              </a:defRPr>
            </a:lvl1pPr>
          </a:lstStyle>
          <a:p>
            <a:pPr lvl="0">
              <a:defRPr sz="1800"/>
            </a:pPr>
            <a:r>
              <a:rPr sz="2400"/>
              <a:t>Point out inappropriate behaviors, but avoid making judgments against the person.</a:t>
            </a:r>
          </a:p>
        </p:txBody>
      </p:sp>
      <p:sp>
        <p:nvSpPr>
          <p:cNvPr id="392" name="Shape 392"/>
          <p:cNvSpPr/>
          <p:nvPr/>
        </p:nvSpPr>
        <p:spPr>
          <a:xfrm>
            <a:off x="538955" y="1967101"/>
            <a:ext cx="8066090" cy="871658"/>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marL="342900" indent="-342900">
              <a:spcBef>
                <a:spcPts val="1200"/>
              </a:spcBef>
              <a:buSzPct val="100000"/>
              <a:buChar char="•"/>
              <a:defRPr sz="2400">
                <a:latin typeface="Arial Bold"/>
                <a:ea typeface="Arial Bold"/>
                <a:cs typeface="Arial Bold"/>
                <a:sym typeface="Arial Bold"/>
              </a:defRPr>
            </a:lvl1pPr>
          </a:lstStyle>
          <a:p>
            <a:pPr lvl="0">
              <a:defRPr sz="1800"/>
            </a:pPr>
            <a:r>
              <a:rPr sz="2400"/>
              <a:t>When making a request, address a specific action. Don’t be vague!</a:t>
            </a:r>
          </a:p>
        </p:txBody>
      </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0"/>
                                  </p:stCondLst>
                                  <p:iterate type="lt" backwards="0">
                                    <p:tmAbs val="100"/>
                                  </p:iterate>
                                  <p:childTnLst>
                                    <p:set>
                                      <p:cBhvr>
                                        <p:cTn id="6" fill="hold"/>
                                        <p:tgtEl>
                                          <p:spTgt spid="388">
                                            <p:bg/>
                                          </p:spTgt>
                                        </p:tgtEl>
                                        <p:attrNameLst>
                                          <p:attrName>style.visibility</p:attrName>
                                        </p:attrNameLst>
                                      </p:cBhvr>
                                      <p:to>
                                        <p:strVal val="visible"/>
                                      </p:to>
                                    </p:set>
                                  </p:childTnLst>
                                </p:cTn>
                              </p:par>
                              <p:par>
                                <p:cTn id="7" presetClass="entr" presetSubtype="0" presetID="1" grpId="1" fill="hold">
                                  <p:stCondLst>
                                    <p:cond delay="0"/>
                                  </p:stCondLst>
                                  <p:iterate type="lt" backwards="0">
                                    <p:tmAbs val="100"/>
                                  </p:iterate>
                                  <p:childTnLst>
                                    <p:set>
                                      <p:cBhvr>
                                        <p:cTn id="8" fill="hold"/>
                                        <p:tgtEl>
                                          <p:spTgt spid="388">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88" grpId="1"/>
    </p:bldLst>
  </p:timing>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98" name="Group 398"/>
          <p:cNvGrpSpPr/>
          <p:nvPr/>
        </p:nvGrpSpPr>
        <p:grpSpPr>
          <a:xfrm>
            <a:off x="347449" y="1471017"/>
            <a:ext cx="3994122" cy="3915967"/>
            <a:chOff x="0" y="0"/>
            <a:chExt cx="3994120" cy="3915966"/>
          </a:xfrm>
        </p:grpSpPr>
        <p:sp>
          <p:nvSpPr>
            <p:cNvPr id="396" name="Shape 396"/>
            <p:cNvSpPr/>
            <p:nvPr/>
          </p:nvSpPr>
          <p:spPr>
            <a:xfrm>
              <a:off x="0" y="0"/>
              <a:ext cx="3994121" cy="3915967"/>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397" name="Shape 397"/>
            <p:cNvSpPr/>
            <p:nvPr/>
          </p:nvSpPr>
          <p:spPr>
            <a:xfrm>
              <a:off x="191161" y="292479"/>
              <a:ext cx="3611798" cy="33310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I understand your frustration. We do offer quite a bit of customization, so if you tell me what you’re having issues with, I’m happy to help.</a:t>
              </a:r>
            </a:p>
          </p:txBody>
        </p:sp>
      </p:grpSp>
      <p:pic>
        <p:nvPicPr>
          <p:cNvPr id="399" name="image24.png" descr="http://www.clker.com/cliparts/a/6/e/8/119498563188281957tasto_8_architetto_franc_01.svg.hi.png"/>
          <p:cNvPicPr/>
          <p:nvPr/>
        </p:nvPicPr>
        <p:blipFill>
          <a:blip r:embed="rId3">
            <a:extLst/>
          </a:blip>
          <a:stretch>
            <a:fillRect/>
          </a:stretch>
        </p:blipFill>
        <p:spPr>
          <a:xfrm>
            <a:off x="1345979" y="2543429"/>
            <a:ext cx="1771142" cy="1771141"/>
          </a:xfrm>
          <a:prstGeom prst="rect">
            <a:avLst/>
          </a:prstGeom>
          <a:ln w="12700">
            <a:miter lim="400000"/>
          </a:ln>
          <a:effectLst>
            <a:outerShdw sx="100000" sy="100000" kx="0" ky="0" algn="b" rotWithShape="0" blurRad="50800" dist="38100" dir="2700000">
              <a:srgbClr val="000000">
                <a:alpha val="40000"/>
              </a:srgbClr>
            </a:outerShdw>
          </a:effectLst>
        </p:spPr>
      </p:pic>
      <p:grpSp>
        <p:nvGrpSpPr>
          <p:cNvPr id="402" name="Group 402"/>
          <p:cNvGrpSpPr/>
          <p:nvPr/>
        </p:nvGrpSpPr>
        <p:grpSpPr>
          <a:xfrm>
            <a:off x="4802430" y="2424470"/>
            <a:ext cx="4017276" cy="2009062"/>
            <a:chOff x="0" y="0"/>
            <a:chExt cx="4017274" cy="2009061"/>
          </a:xfrm>
        </p:grpSpPr>
        <p:sp>
          <p:nvSpPr>
            <p:cNvPr id="400" name="Shape 400"/>
            <p:cNvSpPr/>
            <p:nvPr/>
          </p:nvSpPr>
          <p:spPr>
            <a:xfrm>
              <a:off x="0" y="0"/>
              <a:ext cx="4017275" cy="2009062"/>
            </a:xfrm>
            <a:prstGeom prst="roundRect">
              <a:avLst>
                <a:gd name="adj" fmla="val 16667"/>
              </a:avLst>
            </a:prstGeom>
            <a:solidFill>
              <a:srgbClr val="FFFFFF"/>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sz="2800">
                  <a:solidFill>
                    <a:srgbClr val="FFFFFF"/>
                  </a:solidFill>
                </a:defRPr>
              </a:pPr>
            </a:p>
          </p:txBody>
        </p:sp>
        <p:sp>
          <p:nvSpPr>
            <p:cNvPr id="401" name="Shape 401"/>
            <p:cNvSpPr/>
            <p:nvPr/>
          </p:nvSpPr>
          <p:spPr>
            <a:xfrm>
              <a:off x="98073" y="151827"/>
              <a:ext cx="3821129" cy="17054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I’m really sorry to hear that. Is there anything I can do to help you feel less frustrated?</a:t>
              </a:r>
            </a:p>
          </p:txBody>
        </p:sp>
      </p:grpSp>
      <p:grpSp>
        <p:nvGrpSpPr>
          <p:cNvPr id="405" name="Group 405"/>
          <p:cNvGrpSpPr/>
          <p:nvPr/>
        </p:nvGrpSpPr>
        <p:grpSpPr>
          <a:xfrm>
            <a:off x="1345979" y="501127"/>
            <a:ext cx="6149264" cy="578883"/>
            <a:chOff x="0" y="0"/>
            <a:chExt cx="6149263" cy="578882"/>
          </a:xfrm>
        </p:grpSpPr>
        <p:sp>
          <p:nvSpPr>
            <p:cNvPr id="403" name="Shape 403"/>
            <p:cNvSpPr/>
            <p:nvPr/>
          </p:nvSpPr>
          <p:spPr>
            <a:xfrm>
              <a:off x="0" y="0"/>
              <a:ext cx="6149264" cy="578883"/>
            </a:xfrm>
            <a:prstGeom prst="roundRect">
              <a:avLst>
                <a:gd name="adj" fmla="val 16667"/>
              </a:avLst>
            </a:prstGeom>
            <a:solidFill>
              <a:srgbClr val="FFFFCC"/>
            </a:solidFill>
            <a:ln w="19050" cap="flat">
              <a:solidFill>
                <a:srgbClr val="000000"/>
              </a:solidFill>
              <a:prstDash val="solid"/>
              <a:bevel/>
            </a:ln>
            <a:effectLst>
              <a:outerShdw sx="100000" sy="100000" kx="0" ky="0" algn="b" rotWithShape="0" blurRad="50800" dist="38100" dir="2700000">
                <a:srgbClr val="000000">
                  <a:alpha val="40000"/>
                </a:srgbClr>
              </a:outerShdw>
            </a:effectLst>
          </p:spPr>
          <p:txBody>
            <a:bodyPr wrap="square" lIns="0" tIns="0" rIns="0" bIns="0" numCol="1" anchor="ctr">
              <a:noAutofit/>
            </a:bodyPr>
            <a:lstStyle/>
            <a:p>
              <a:pPr lvl="0">
                <a:defRPr>
                  <a:solidFill>
                    <a:srgbClr val="FFFFFF"/>
                  </a:solidFill>
                </a:defRPr>
              </a:pPr>
            </a:p>
          </p:txBody>
        </p:sp>
        <p:sp>
          <p:nvSpPr>
            <p:cNvPr id="404" name="Shape 404"/>
            <p:cNvSpPr/>
            <p:nvPr/>
          </p:nvSpPr>
          <p:spPr>
            <a:xfrm>
              <a:off x="28258" y="46337"/>
              <a:ext cx="6092747" cy="4862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2800"/>
              </a:lvl1pPr>
            </a:lstStyle>
            <a:p>
              <a:pPr lvl="0">
                <a:defRPr sz="1800"/>
              </a:pPr>
              <a:r>
                <a:rPr sz="2800"/>
                <a:t>I’m so frustrated with your software.</a:t>
              </a:r>
            </a:p>
          </p:txBody>
        </p:sp>
      </p:grpSp>
      <p:sp>
        <p:nvSpPr>
          <p:cNvPr id="406" name="Shape 406"/>
          <p:cNvSpPr/>
          <p:nvPr/>
        </p:nvSpPr>
        <p:spPr>
          <a:xfrm>
            <a:off x="1115550" y="5688193"/>
            <a:ext cx="6951306" cy="811720"/>
          </a:xfrm>
          <a:prstGeom prst="rect">
            <a:avLst/>
          </a:prstGeom>
          <a:solidFill>
            <a:srgbClr val="FFFF00"/>
          </a:solidFill>
          <a:ln w="19050">
            <a:solidFill/>
            <a:miter/>
          </a:ln>
          <a:effectLst>
            <a:outerShdw sx="100000" sy="100000" kx="0" ky="0" algn="b" rotWithShape="0" blurRad="50800" dist="38100" dir="2700000">
              <a:srgbClr val="000000">
                <a:alpha val="40000"/>
              </a:srgbClr>
            </a:outerShdw>
          </a:effectLst>
          <a:extLst>
            <a:ext uri="{C572A759-6A51-4108-AA02-DFA0A04FC94B}">
              <ma14:wrappingTextBoxFlag xmlns:ma14="http://schemas.microsoft.com/office/mac/drawingml/2011/main" val="1"/>
            </a:ext>
          </a:extLst>
        </p:spPr>
        <p:txBody>
          <a:bodyPr lIns="0" tIns="0" rIns="0" bIns="0" anchor="ctr">
            <a:spAutoFit/>
          </a:bodyPr>
          <a:lstStyle/>
          <a:p>
            <a:pPr lvl="0" algn="ctr"/>
            <a:r>
              <a:rPr i="1" sz="2400"/>
              <a:t>Empathy</a:t>
            </a:r>
            <a:r>
              <a:rPr sz="2400"/>
              <a:t> only when offering empathy. </a:t>
            </a:r>
            <a:r>
              <a:rPr i="1" sz="2400"/>
              <a:t>Explanations</a:t>
            </a:r>
            <a:r>
              <a:rPr sz="2400"/>
              <a:t> when the user is ready for solutions.</a:t>
            </a:r>
          </a:p>
        </p:txBody>
      </p:sp>
      <p:pic>
        <p:nvPicPr>
          <p:cNvPr id="407" name="image23.png" descr="http://images.sodahead.com/polls/002314549/1054228535_thumbs_up_down_icons_answer_101_xlarge.jpeg"/>
          <p:cNvPicPr/>
          <p:nvPr/>
        </p:nvPicPr>
        <p:blipFill>
          <a:blip r:embed="rId4">
            <a:extLst/>
          </a:blip>
          <a:stretch>
            <a:fillRect/>
          </a:stretch>
        </p:blipFill>
        <p:spPr>
          <a:xfrm>
            <a:off x="6953109" y="3810470"/>
            <a:ext cx="1766631" cy="1722846"/>
          </a:xfrm>
          <a:prstGeom prst="rect">
            <a:avLst/>
          </a:prstGeom>
          <a:ln w="12700">
            <a:miter lim="400000"/>
          </a:ln>
          <a:effectLst>
            <a:outerShdw sx="100000" sy="100000" kx="0" ky="0" algn="b" rotWithShape="0" blurRad="50800" dist="38100" dir="2700000">
              <a:srgbClr val="000000">
                <a:alpha val="40000"/>
              </a:srgbClr>
            </a:outerShdw>
          </a:effectLst>
        </p:spPr>
      </p:pic>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8" presetID="2" grpId="1" fill="hold">
                                  <p:stCondLst>
                                    <p:cond delay="0"/>
                                  </p:stCondLst>
                                  <p:iterate type="el" backwards="0">
                                    <p:tmAbs val="0"/>
                                  </p:iterate>
                                  <p:childTnLst>
                                    <p:set>
                                      <p:cBhvr>
                                        <p:cTn id="6" fill="hold"/>
                                        <p:tgtEl>
                                          <p:spTgt spid="405"/>
                                        </p:tgtEl>
                                        <p:attrNameLst>
                                          <p:attrName>style.visibility</p:attrName>
                                        </p:attrNameLst>
                                      </p:cBhvr>
                                      <p:to>
                                        <p:strVal val="visible"/>
                                      </p:to>
                                    </p:set>
                                    <p:anim calcmode="lin" valueType="num">
                                      <p:cBhvr>
                                        <p:cTn id="7" dur="100" fill="hold"/>
                                        <p:tgtEl>
                                          <p:spTgt spid="405"/>
                                        </p:tgtEl>
                                        <p:attrNameLst>
                                          <p:attrName>ppt_x</p:attrName>
                                        </p:attrNameLst>
                                      </p:cBhvr>
                                      <p:tavLst>
                                        <p:tav tm="0">
                                          <p:val>
                                            <p:strVal val="0-#ppt_w/2"/>
                                          </p:val>
                                        </p:tav>
                                        <p:tav tm="100000">
                                          <p:val>
                                            <p:strVal val="#ppt_x"/>
                                          </p:val>
                                        </p:tav>
                                      </p:tavLst>
                                    </p:anim>
                                    <p:anim calcmode="lin" valueType="num">
                                      <p:cBhvr>
                                        <p:cTn id="8" dur="100" fill="hold"/>
                                        <p:tgtEl>
                                          <p:spTgt spid="40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2" presetID="2" grpId="2" fill="hold">
                                  <p:stCondLst>
                                    <p:cond delay="0"/>
                                  </p:stCondLst>
                                  <p:iterate type="el" backwards="0">
                                    <p:tmAbs val="0"/>
                                  </p:iterate>
                                  <p:childTnLst>
                                    <p:set>
                                      <p:cBhvr>
                                        <p:cTn id="12" fill="hold"/>
                                        <p:tgtEl>
                                          <p:spTgt spid="398"/>
                                        </p:tgtEl>
                                        <p:attrNameLst>
                                          <p:attrName>style.visibility</p:attrName>
                                        </p:attrNameLst>
                                      </p:cBhvr>
                                      <p:to>
                                        <p:strVal val="visible"/>
                                      </p:to>
                                    </p:set>
                                    <p:anim calcmode="lin" valueType="num">
                                      <p:cBhvr>
                                        <p:cTn id="13" dur="100" fill="hold"/>
                                        <p:tgtEl>
                                          <p:spTgt spid="398"/>
                                        </p:tgtEl>
                                        <p:attrNameLst>
                                          <p:attrName>ppt_x</p:attrName>
                                        </p:attrNameLst>
                                      </p:cBhvr>
                                      <p:tavLst>
                                        <p:tav tm="0">
                                          <p:val>
                                            <p:strVal val="1+#ppt_w/2"/>
                                          </p:val>
                                        </p:tav>
                                        <p:tav tm="100000">
                                          <p:val>
                                            <p:strVal val="#ppt_x"/>
                                          </p:val>
                                        </p:tav>
                                      </p:tavLst>
                                    </p:anim>
                                    <p:anim calcmode="lin" valueType="num">
                                      <p:cBhvr>
                                        <p:cTn id="14" dur="100" fill="hold"/>
                                        <p:tgtEl>
                                          <p:spTgt spid="39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nodeType="clickEffect" presetClass="entr" presetSubtype="2" presetID="2" grpId="3" fill="hold">
                                  <p:stCondLst>
                                    <p:cond delay="0"/>
                                  </p:stCondLst>
                                  <p:iterate type="el" backwards="0">
                                    <p:tmAbs val="0"/>
                                  </p:iterate>
                                  <p:childTnLst>
                                    <p:set>
                                      <p:cBhvr>
                                        <p:cTn id="18" fill="hold"/>
                                        <p:tgtEl>
                                          <p:spTgt spid="402"/>
                                        </p:tgtEl>
                                        <p:attrNameLst>
                                          <p:attrName>style.visibility</p:attrName>
                                        </p:attrNameLst>
                                      </p:cBhvr>
                                      <p:to>
                                        <p:strVal val="visible"/>
                                      </p:to>
                                    </p:set>
                                    <p:anim calcmode="lin" valueType="num">
                                      <p:cBhvr>
                                        <p:cTn id="19" dur="100" fill="hold"/>
                                        <p:tgtEl>
                                          <p:spTgt spid="402"/>
                                        </p:tgtEl>
                                        <p:attrNameLst>
                                          <p:attrName>ppt_x</p:attrName>
                                        </p:attrNameLst>
                                      </p:cBhvr>
                                      <p:tavLst>
                                        <p:tav tm="0">
                                          <p:val>
                                            <p:strVal val="1+#ppt_w/2"/>
                                          </p:val>
                                        </p:tav>
                                        <p:tav tm="100000">
                                          <p:val>
                                            <p:strVal val="#ppt_x"/>
                                          </p:val>
                                        </p:tav>
                                      </p:tavLst>
                                    </p:anim>
                                    <p:anim calcmode="lin" valueType="num">
                                      <p:cBhvr>
                                        <p:cTn id="20" dur="100" fill="hold"/>
                                        <p:tgtEl>
                                          <p:spTgt spid="40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nodeType="clickEffect" presetClass="entr" presetSubtype="8" presetID="2" grpId="4" fill="hold">
                                  <p:stCondLst>
                                    <p:cond delay="0"/>
                                  </p:stCondLst>
                                  <p:iterate type="el" backwards="0">
                                    <p:tmAbs val="0"/>
                                  </p:iterate>
                                  <p:childTnLst>
                                    <p:set>
                                      <p:cBhvr>
                                        <p:cTn id="24" fill="hold"/>
                                        <p:tgtEl>
                                          <p:spTgt spid="406"/>
                                        </p:tgtEl>
                                        <p:attrNameLst>
                                          <p:attrName>style.visibility</p:attrName>
                                        </p:attrNameLst>
                                      </p:cBhvr>
                                      <p:to>
                                        <p:strVal val="visible"/>
                                      </p:to>
                                    </p:set>
                                    <p:anim calcmode="lin" valueType="num">
                                      <p:cBhvr>
                                        <p:cTn id="25" dur="500" fill="hold"/>
                                        <p:tgtEl>
                                          <p:spTgt spid="406"/>
                                        </p:tgtEl>
                                        <p:attrNameLst>
                                          <p:attrName>ppt_x</p:attrName>
                                        </p:attrNameLst>
                                      </p:cBhvr>
                                      <p:tavLst>
                                        <p:tav tm="0">
                                          <p:val>
                                            <p:strVal val="0-#ppt_w/2"/>
                                          </p:val>
                                        </p:tav>
                                        <p:tav tm="100000">
                                          <p:val>
                                            <p:strVal val="#ppt_x"/>
                                          </p:val>
                                        </p:tav>
                                      </p:tavLst>
                                    </p:anim>
                                    <p:anim calcmode="lin" valueType="num">
                                      <p:cBhvr>
                                        <p:cTn id="26" dur="500" fill="hold"/>
                                        <p:tgtEl>
                                          <p:spTgt spid="406"/>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nodeType="afterEffect" presetClass="entr" presetSubtype="0" presetID="1" grpId="5" fill="hold">
                                  <p:stCondLst>
                                    <p:cond delay="0"/>
                                  </p:stCondLst>
                                  <p:iterate type="el" backwards="0">
                                    <p:tmAbs val="0"/>
                                  </p:iterate>
                                  <p:childTnLst>
                                    <p:set>
                                      <p:cBhvr>
                                        <p:cTn id="29" fill="hold"/>
                                        <p:tgtEl>
                                          <p:spTgt spid="399"/>
                                        </p:tgtEl>
                                        <p:attrNameLst>
                                          <p:attrName>style.visibility</p:attrName>
                                        </p:attrNameLst>
                                      </p:cBhvr>
                                      <p:to>
                                        <p:strVal val="visible"/>
                                      </p:to>
                                    </p:set>
                                  </p:childTnLst>
                                </p:cTn>
                              </p:par>
                            </p:childTnLst>
                          </p:cTn>
                        </p:par>
                        <p:par>
                          <p:cTn id="30" fill="hold">
                            <p:stCondLst>
                              <p:cond delay="500"/>
                            </p:stCondLst>
                            <p:childTnLst>
                              <p:par>
                                <p:cTn id="31" nodeType="afterEffect" presetClass="entr" presetSubtype="4" presetID="2" grpId="6" fill="hold">
                                  <p:stCondLst>
                                    <p:cond delay="1000"/>
                                  </p:stCondLst>
                                  <p:iterate type="el" backwards="0">
                                    <p:tmAbs val="0"/>
                                  </p:iterate>
                                  <p:childTnLst>
                                    <p:set>
                                      <p:cBhvr>
                                        <p:cTn id="32" fill="hold"/>
                                        <p:tgtEl>
                                          <p:spTgt spid="407"/>
                                        </p:tgtEl>
                                        <p:attrNameLst>
                                          <p:attrName>style.visibility</p:attrName>
                                        </p:attrNameLst>
                                      </p:cBhvr>
                                      <p:to>
                                        <p:strVal val="visible"/>
                                      </p:to>
                                    </p:set>
                                    <p:anim calcmode="lin" valueType="num">
                                      <p:cBhvr>
                                        <p:cTn id="33" dur="500" fill="hold"/>
                                        <p:tgtEl>
                                          <p:spTgt spid="407"/>
                                        </p:tgtEl>
                                        <p:attrNameLst>
                                          <p:attrName>ppt_x</p:attrName>
                                        </p:attrNameLst>
                                      </p:cBhvr>
                                      <p:tavLst>
                                        <p:tav tm="0">
                                          <p:val>
                                            <p:strVal val="#ppt_x"/>
                                          </p:val>
                                        </p:tav>
                                        <p:tav tm="100000">
                                          <p:val>
                                            <p:strVal val="#ppt_x"/>
                                          </p:val>
                                        </p:tav>
                                      </p:tavLst>
                                    </p:anim>
                                    <p:anim calcmode="lin" valueType="num">
                                      <p:cBhvr>
                                        <p:cTn id="34" dur="500" fill="hold"/>
                                        <p:tgtEl>
                                          <p:spTgt spid="4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2" grpId="3"/>
      <p:bldP build="whole" bldLvl="1" animBg="1" rev="0" advAuto="0" spid="398" grpId="2"/>
      <p:bldP build="whole" bldLvl="1" animBg="1" rev="0" advAuto="0" spid="399" grpId="5"/>
      <p:bldP build="whole" bldLvl="1" animBg="1" rev="0" advAuto="0" spid="406" grpId="4"/>
      <p:bldP build="whole" bldLvl="1" animBg="1" rev="0" advAuto="0" spid="407" grpId="6"/>
      <p:bldP build="whole" bldLvl="1" animBg="1" rev="0" advAuto="0" spid="405" grpId="1"/>
    </p:bldLst>
  </p:timing>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411" name="Shape 411"/>
          <p:cNvSpPr/>
          <p:nvPr>
            <p:ph type="title"/>
          </p:nvPr>
        </p:nvSpPr>
        <p:spPr>
          <a:xfrm>
            <a:off x="457200" y="323918"/>
            <a:ext cx="8229600" cy="707887"/>
          </a:xfrm>
          <a:prstGeom prst="rect">
            <a:avLst/>
          </a:prstGeom>
        </p:spPr>
        <p:txBody>
          <a:bodyPr lIns="0" tIns="0" rIns="0" bIns="0">
            <a:normAutofit fontScale="100000" lnSpcReduction="0"/>
          </a:bodyPr>
          <a:lstStyle/>
          <a:p>
            <a:pPr lvl="0">
              <a:defRPr sz="1800">
                <a:effectLst/>
              </a:defRPr>
            </a:pPr>
            <a:r>
              <a:rPr sz="4000"/>
              <a:t>Dealing with Level 2 anger</a:t>
            </a:r>
          </a:p>
        </p:txBody>
      </p:sp>
      <p:sp>
        <p:nvSpPr>
          <p:cNvPr id="412" name="Shape 412"/>
          <p:cNvSpPr/>
          <p:nvPr/>
        </p:nvSpPr>
        <p:spPr>
          <a:xfrm>
            <a:off x="538955" y="2835275"/>
            <a:ext cx="8066090" cy="57027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marL="342900" indent="-342900">
              <a:spcBef>
                <a:spcPts val="1200"/>
              </a:spcBef>
              <a:buSzPct val="100000"/>
              <a:buChar char="•"/>
              <a:defRPr sz="2400">
                <a:latin typeface="Arial Bold"/>
                <a:ea typeface="Arial Bold"/>
                <a:cs typeface="Arial Bold"/>
                <a:sym typeface="Arial Bold"/>
              </a:defRPr>
            </a:lvl1pPr>
          </a:lstStyle>
          <a:p>
            <a:pPr lvl="0">
              <a:defRPr sz="1800"/>
            </a:pPr>
            <a:r>
              <a:rPr sz="2400"/>
              <a:t>Reflect back the user’s frustrated comments.</a:t>
            </a:r>
          </a:p>
        </p:txBody>
      </p:sp>
      <p:sp>
        <p:nvSpPr>
          <p:cNvPr id="413" name="Shape 413"/>
          <p:cNvSpPr/>
          <p:nvPr/>
        </p:nvSpPr>
        <p:spPr>
          <a:xfrm>
            <a:off x="542924" y="1108075"/>
            <a:ext cx="8066090" cy="871657"/>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marL="342900" indent="-342900">
              <a:spcBef>
                <a:spcPts val="1200"/>
              </a:spcBef>
              <a:buSzPct val="100000"/>
              <a:buChar char="•"/>
              <a:defRPr sz="2400">
                <a:latin typeface="Arial Bold"/>
                <a:ea typeface="Arial Bold"/>
                <a:cs typeface="Arial Bold"/>
                <a:sym typeface="Arial Bold"/>
              </a:defRPr>
            </a:lvl1pPr>
          </a:lstStyle>
          <a:p>
            <a:pPr lvl="0">
              <a:defRPr sz="1800"/>
            </a:pPr>
            <a:r>
              <a:rPr sz="2400"/>
              <a:t>Point out inappropriate behaviors, but avoid making judgments against the person.</a:t>
            </a:r>
          </a:p>
        </p:txBody>
      </p:sp>
      <p:sp>
        <p:nvSpPr>
          <p:cNvPr id="414" name="Shape 414"/>
          <p:cNvSpPr/>
          <p:nvPr/>
        </p:nvSpPr>
        <p:spPr>
          <a:xfrm>
            <a:off x="538955" y="1967101"/>
            <a:ext cx="8066090" cy="871658"/>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marL="342900" indent="-342900">
              <a:spcBef>
                <a:spcPts val="1200"/>
              </a:spcBef>
              <a:buSzPct val="100000"/>
              <a:buChar char="•"/>
              <a:defRPr sz="2400">
                <a:latin typeface="Arial Bold"/>
                <a:ea typeface="Arial Bold"/>
                <a:cs typeface="Arial Bold"/>
                <a:sym typeface="Arial Bold"/>
              </a:defRPr>
            </a:lvl1pPr>
          </a:lstStyle>
          <a:p>
            <a:pPr lvl="0">
              <a:defRPr sz="1800"/>
            </a:pPr>
            <a:r>
              <a:rPr sz="2400"/>
              <a:t>When making a request, address a specific action. Don’t be vague!</a:t>
            </a:r>
          </a:p>
        </p:txBody>
      </p:sp>
      <p:sp>
        <p:nvSpPr>
          <p:cNvPr id="415" name="Shape 415"/>
          <p:cNvSpPr/>
          <p:nvPr>
            <p:ph type="body" idx="1"/>
          </p:nvPr>
        </p:nvSpPr>
        <p:spPr>
          <a:xfrm>
            <a:off x="538955" y="3394075"/>
            <a:ext cx="8066090" cy="568028"/>
          </a:xfrm>
          <a:prstGeom prst="rect">
            <a:avLst/>
          </a:prstGeom>
        </p:spPr>
        <p:txBody>
          <a:bodyPr lIns="0" tIns="0" rIns="0" bIns="0">
            <a:normAutofit fontScale="100000" lnSpcReduction="0"/>
          </a:bodyPr>
          <a:lstStyle>
            <a:lvl1pPr>
              <a:spcBef>
                <a:spcPts val="1200"/>
              </a:spcBef>
              <a:defRPr sz="2400"/>
            </a:lvl1pPr>
          </a:lstStyle>
          <a:p>
            <a:pPr lvl="0">
              <a:defRPr sz="1800">
                <a:effectLst/>
              </a:defRPr>
            </a:pPr>
            <a:r>
              <a:rPr sz="2400"/>
              <a:t>Keep empathy and solutions separate.</a:t>
            </a:r>
          </a:p>
        </p:txBody>
      </p:sp>
    </p:spTree>
  </p:cSld>
  <p:clrMapOvr>
    <a:masterClrMapping/>
  </p:clrMapOvr>
  <p:transition spd="fast" advClick="1">
    <p:dissolve/>
  </p:transition>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9" name="Shape 419"/>
          <p:cNvSpPr/>
          <p:nvPr/>
        </p:nvSpPr>
        <p:spPr>
          <a:xfrm>
            <a:off x="2402117" y="810039"/>
            <a:ext cx="4339766" cy="1036996"/>
          </a:xfrm>
          <a:prstGeom prst="rect">
            <a:avLst/>
          </a:prstGeom>
          <a:solidFill>
            <a:srgbClr val="FFFF00"/>
          </a:solidFill>
          <a:ln w="19050">
            <a:solidFill/>
            <a:miter/>
          </a:ln>
          <a:extLst>
            <a:ext uri="{C572A759-6A51-4108-AA02-DFA0A04FC94B}">
              <ma14:wrappingTextBoxFlag xmlns:ma14="http://schemas.microsoft.com/office/mac/drawingml/2011/main" val="1"/>
            </a:ext>
          </a:extLst>
        </p:spPr>
        <p:txBody>
          <a:bodyPr lIns="0" tIns="0" rIns="0" bIns="0" anchor="ctr">
            <a:spAutoFit/>
          </a:bodyPr>
          <a:lstStyle>
            <a:lvl1pPr algn="ctr">
              <a:defRPr sz="3200">
                <a:latin typeface="Arial Bold"/>
                <a:ea typeface="Arial Bold"/>
                <a:cs typeface="Arial Bold"/>
                <a:sym typeface="Arial Bold"/>
              </a:defRPr>
            </a:lvl1pPr>
          </a:lstStyle>
          <a:p>
            <a:pPr lvl="0">
              <a:defRPr sz="1800"/>
            </a:pPr>
            <a:r>
              <a:rPr sz="3200"/>
              <a:t>Empathize with our users...</a:t>
            </a:r>
          </a:p>
        </p:txBody>
      </p:sp>
      <p:sp>
        <p:nvSpPr>
          <p:cNvPr id="420" name="Shape 420"/>
          <p:cNvSpPr/>
          <p:nvPr/>
        </p:nvSpPr>
        <p:spPr>
          <a:xfrm>
            <a:off x="4572000" y="1867145"/>
            <a:ext cx="0" cy="818072"/>
          </a:xfrm>
          <a:prstGeom prst="line">
            <a:avLst/>
          </a:prstGeom>
          <a:ln w="152400">
            <a:solidFill/>
            <a:tailEnd type="triangle"/>
          </a:ln>
        </p:spPr>
        <p:txBody>
          <a:bodyPr lIns="0" tIns="0" rIns="0" bIns="0"/>
          <a:lstStyle/>
          <a:p>
            <a:pPr lvl="0" defTabSz="457200">
              <a:defRPr sz="1200">
                <a:latin typeface="+mn-lt"/>
                <a:ea typeface="+mn-ea"/>
                <a:cs typeface="+mn-cs"/>
                <a:sym typeface="Helvetica"/>
              </a:defRPr>
            </a:pPr>
          </a:p>
        </p:txBody>
      </p:sp>
      <p:sp>
        <p:nvSpPr>
          <p:cNvPr id="421" name="Shape 421"/>
          <p:cNvSpPr/>
          <p:nvPr/>
        </p:nvSpPr>
        <p:spPr>
          <a:xfrm>
            <a:off x="2402117" y="2716149"/>
            <a:ext cx="4339766" cy="1036996"/>
          </a:xfrm>
          <a:prstGeom prst="rect">
            <a:avLst/>
          </a:prstGeom>
          <a:solidFill>
            <a:srgbClr val="FFFF00"/>
          </a:solidFill>
          <a:ln w="19050">
            <a:solidFill/>
            <a:miter/>
          </a:ln>
          <a:extLst>
            <a:ext uri="{C572A759-6A51-4108-AA02-DFA0A04FC94B}">
              <ma14:wrappingTextBoxFlag xmlns:ma14="http://schemas.microsoft.com/office/mac/drawingml/2011/main" val="1"/>
            </a:ext>
          </a:extLst>
        </p:spPr>
        <p:txBody>
          <a:bodyPr lIns="0" tIns="0" rIns="0" bIns="0" anchor="ctr">
            <a:spAutoFit/>
          </a:bodyPr>
          <a:lstStyle/>
          <a:p>
            <a:pPr lvl="0" algn="ctr"/>
            <a:r>
              <a:rPr sz="3200">
                <a:latin typeface="Arial Bold"/>
                <a:ea typeface="Arial Bold"/>
                <a:cs typeface="Arial Bold"/>
                <a:sym typeface="Arial Bold"/>
              </a:rPr>
              <a:t>Give them a chance to care about </a:t>
            </a:r>
            <a:r>
              <a:rPr b="1" i="1" sz="3200"/>
              <a:t>us...</a:t>
            </a:r>
          </a:p>
        </p:txBody>
      </p:sp>
      <p:sp>
        <p:nvSpPr>
          <p:cNvPr id="422" name="Shape 422"/>
          <p:cNvSpPr/>
          <p:nvPr/>
        </p:nvSpPr>
        <p:spPr>
          <a:xfrm>
            <a:off x="4572000" y="3770784"/>
            <a:ext cx="0" cy="818072"/>
          </a:xfrm>
          <a:prstGeom prst="line">
            <a:avLst/>
          </a:prstGeom>
          <a:ln w="152400">
            <a:solidFill/>
            <a:tailEnd type="triangle"/>
          </a:ln>
        </p:spPr>
        <p:txBody>
          <a:bodyPr lIns="0" tIns="0" rIns="0" bIns="0"/>
          <a:lstStyle/>
          <a:p>
            <a:pPr lvl="0" defTabSz="457200">
              <a:defRPr sz="1200">
                <a:latin typeface="+mn-lt"/>
                <a:ea typeface="+mn-ea"/>
                <a:cs typeface="+mn-cs"/>
                <a:sym typeface="Helvetica"/>
              </a:defRPr>
            </a:pPr>
          </a:p>
        </p:txBody>
      </p:sp>
      <p:sp>
        <p:nvSpPr>
          <p:cNvPr id="423" name="Shape 423"/>
          <p:cNvSpPr/>
          <p:nvPr/>
        </p:nvSpPr>
        <p:spPr>
          <a:xfrm>
            <a:off x="2402117" y="4620238"/>
            <a:ext cx="4339766" cy="1506896"/>
          </a:xfrm>
          <a:prstGeom prst="rect">
            <a:avLst/>
          </a:prstGeom>
          <a:solidFill>
            <a:srgbClr val="FFFF00"/>
          </a:solidFill>
          <a:ln w="19050">
            <a:solidFill/>
            <a:miter/>
          </a:ln>
          <a:extLst>
            <a:ext uri="{C572A759-6A51-4108-AA02-DFA0A04FC94B}">
              <ma14:wrappingTextBoxFlag xmlns:ma14="http://schemas.microsoft.com/office/mac/drawingml/2011/main" val="1"/>
            </a:ext>
          </a:extLst>
        </p:spPr>
        <p:txBody>
          <a:bodyPr lIns="0" tIns="0" rIns="0" bIns="0" anchor="ctr">
            <a:spAutoFit/>
          </a:bodyPr>
          <a:lstStyle>
            <a:lvl1pPr algn="ctr">
              <a:defRPr sz="3200">
                <a:latin typeface="Arial Bold"/>
                <a:ea typeface="Arial Bold"/>
                <a:cs typeface="Arial Bold"/>
                <a:sym typeface="Arial Bold"/>
              </a:defRPr>
            </a:lvl1pPr>
          </a:lstStyle>
          <a:p>
            <a:pPr lvl="0">
              <a:defRPr sz="1800"/>
            </a:pPr>
            <a:r>
              <a:rPr sz="3200"/>
              <a:t>Reach a happy compromise for all involved.</a:t>
            </a:r>
          </a:p>
        </p:txBody>
      </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1" presetID="2" grpId="1" fill="hold">
                                  <p:stCondLst>
                                    <p:cond delay="500"/>
                                  </p:stCondLst>
                                  <p:iterate type="el" backwards="0">
                                    <p:tmAbs val="0"/>
                                  </p:iterate>
                                  <p:childTnLst>
                                    <p:set>
                                      <p:cBhvr>
                                        <p:cTn id="6" fill="hold"/>
                                        <p:tgtEl>
                                          <p:spTgt spid="419"/>
                                        </p:tgtEl>
                                        <p:attrNameLst>
                                          <p:attrName>style.visibility</p:attrName>
                                        </p:attrNameLst>
                                      </p:cBhvr>
                                      <p:to>
                                        <p:strVal val="visible"/>
                                      </p:to>
                                    </p:set>
                                    <p:anim calcmode="lin" valueType="num">
                                      <p:cBhvr>
                                        <p:cTn id="7" dur="500" fill="hold"/>
                                        <p:tgtEl>
                                          <p:spTgt spid="419"/>
                                        </p:tgtEl>
                                        <p:attrNameLst>
                                          <p:attrName>ppt_x</p:attrName>
                                        </p:attrNameLst>
                                      </p:cBhvr>
                                      <p:tavLst>
                                        <p:tav tm="0">
                                          <p:val>
                                            <p:strVal val="#ppt_x"/>
                                          </p:val>
                                        </p:tav>
                                        <p:tav tm="100000">
                                          <p:val>
                                            <p:strVal val="#ppt_x"/>
                                          </p:val>
                                        </p:tav>
                                      </p:tavLst>
                                    </p:anim>
                                    <p:anim calcmode="lin" valueType="num">
                                      <p:cBhvr>
                                        <p:cTn id="8" dur="500" fill="hold"/>
                                        <p:tgtEl>
                                          <p:spTgt spid="41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1" presetID="2" grpId="2" fill="hold">
                                  <p:stCondLst>
                                    <p:cond delay="0"/>
                                  </p:stCondLst>
                                  <p:iterate type="el" backwards="0">
                                    <p:tmAbs val="0"/>
                                  </p:iterate>
                                  <p:childTnLst>
                                    <p:set>
                                      <p:cBhvr>
                                        <p:cTn id="12" fill="hold"/>
                                        <p:tgtEl>
                                          <p:spTgt spid="420"/>
                                        </p:tgtEl>
                                        <p:attrNameLst>
                                          <p:attrName>style.visibility</p:attrName>
                                        </p:attrNameLst>
                                      </p:cBhvr>
                                      <p:to>
                                        <p:strVal val="visible"/>
                                      </p:to>
                                    </p:set>
                                    <p:anim calcmode="lin" valueType="num">
                                      <p:cBhvr>
                                        <p:cTn id="13" dur="500" fill="hold"/>
                                        <p:tgtEl>
                                          <p:spTgt spid="420"/>
                                        </p:tgtEl>
                                        <p:attrNameLst>
                                          <p:attrName>ppt_x</p:attrName>
                                        </p:attrNameLst>
                                      </p:cBhvr>
                                      <p:tavLst>
                                        <p:tav tm="0">
                                          <p:val>
                                            <p:strVal val="#ppt_x"/>
                                          </p:val>
                                        </p:tav>
                                        <p:tav tm="100000">
                                          <p:val>
                                            <p:strVal val="#ppt_x"/>
                                          </p:val>
                                        </p:tav>
                                      </p:tavLst>
                                    </p:anim>
                                    <p:anim calcmode="lin" valueType="num">
                                      <p:cBhvr>
                                        <p:cTn id="14" dur="500" fill="hold"/>
                                        <p:tgtEl>
                                          <p:spTgt spid="420"/>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nodeType="afterEffect" presetClass="entr" presetSubtype="1" presetID="2" grpId="3" fill="hold">
                                  <p:stCondLst>
                                    <p:cond delay="0"/>
                                  </p:stCondLst>
                                  <p:iterate type="el" backwards="0">
                                    <p:tmAbs val="0"/>
                                  </p:iterate>
                                  <p:childTnLst>
                                    <p:set>
                                      <p:cBhvr>
                                        <p:cTn id="17" fill="hold"/>
                                        <p:tgtEl>
                                          <p:spTgt spid="421"/>
                                        </p:tgtEl>
                                        <p:attrNameLst>
                                          <p:attrName>style.visibility</p:attrName>
                                        </p:attrNameLst>
                                      </p:cBhvr>
                                      <p:to>
                                        <p:strVal val="visible"/>
                                      </p:to>
                                    </p:set>
                                    <p:anim calcmode="lin" valueType="num">
                                      <p:cBhvr>
                                        <p:cTn id="18" dur="500" fill="hold"/>
                                        <p:tgtEl>
                                          <p:spTgt spid="421"/>
                                        </p:tgtEl>
                                        <p:attrNameLst>
                                          <p:attrName>ppt_x</p:attrName>
                                        </p:attrNameLst>
                                      </p:cBhvr>
                                      <p:tavLst>
                                        <p:tav tm="0">
                                          <p:val>
                                            <p:strVal val="#ppt_x"/>
                                          </p:val>
                                        </p:tav>
                                        <p:tav tm="100000">
                                          <p:val>
                                            <p:strVal val="#ppt_x"/>
                                          </p:val>
                                        </p:tav>
                                      </p:tavLst>
                                    </p:anim>
                                    <p:anim calcmode="lin" valueType="num">
                                      <p:cBhvr>
                                        <p:cTn id="19" dur="500" fill="hold"/>
                                        <p:tgtEl>
                                          <p:spTgt spid="421"/>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nodeType="clickEffect" presetClass="entr" presetSubtype="1" presetID="2" grpId="4" fill="hold">
                                  <p:stCondLst>
                                    <p:cond delay="0"/>
                                  </p:stCondLst>
                                  <p:iterate type="el" backwards="0">
                                    <p:tmAbs val="0"/>
                                  </p:iterate>
                                  <p:childTnLst>
                                    <p:set>
                                      <p:cBhvr>
                                        <p:cTn id="23" fill="hold"/>
                                        <p:tgtEl>
                                          <p:spTgt spid="422"/>
                                        </p:tgtEl>
                                        <p:attrNameLst>
                                          <p:attrName>style.visibility</p:attrName>
                                        </p:attrNameLst>
                                      </p:cBhvr>
                                      <p:to>
                                        <p:strVal val="visible"/>
                                      </p:to>
                                    </p:set>
                                    <p:anim calcmode="lin" valueType="num">
                                      <p:cBhvr>
                                        <p:cTn id="24" dur="500" fill="hold"/>
                                        <p:tgtEl>
                                          <p:spTgt spid="422"/>
                                        </p:tgtEl>
                                        <p:attrNameLst>
                                          <p:attrName>ppt_x</p:attrName>
                                        </p:attrNameLst>
                                      </p:cBhvr>
                                      <p:tavLst>
                                        <p:tav tm="0">
                                          <p:val>
                                            <p:strVal val="#ppt_x"/>
                                          </p:val>
                                        </p:tav>
                                        <p:tav tm="100000">
                                          <p:val>
                                            <p:strVal val="#ppt_x"/>
                                          </p:val>
                                        </p:tav>
                                      </p:tavLst>
                                    </p:anim>
                                    <p:anim calcmode="lin" valueType="num">
                                      <p:cBhvr>
                                        <p:cTn id="25" dur="500" fill="hold"/>
                                        <p:tgtEl>
                                          <p:spTgt spid="422"/>
                                        </p:tgtEl>
                                        <p:attrNameLst>
                                          <p:attrName>ppt_y</p:attrName>
                                        </p:attrNameLst>
                                      </p:cBhvr>
                                      <p:tavLst>
                                        <p:tav tm="0">
                                          <p:val>
                                            <p:strVal val="0-#ppt_h/2"/>
                                          </p:val>
                                        </p:tav>
                                        <p:tav tm="100000">
                                          <p:val>
                                            <p:strVal val="#ppt_y"/>
                                          </p:val>
                                        </p:tav>
                                      </p:tavLst>
                                    </p:anim>
                                  </p:childTnLst>
                                </p:cTn>
                              </p:par>
                            </p:childTnLst>
                          </p:cTn>
                        </p:par>
                        <p:par>
                          <p:cTn id="26" fill="hold">
                            <p:stCondLst>
                              <p:cond delay="500"/>
                            </p:stCondLst>
                            <p:childTnLst>
                              <p:par>
                                <p:cTn id="27" nodeType="afterEffect" presetClass="entr" presetSubtype="1" presetID="2" grpId="5" fill="hold">
                                  <p:stCondLst>
                                    <p:cond delay="0"/>
                                  </p:stCondLst>
                                  <p:iterate type="el" backwards="0">
                                    <p:tmAbs val="0"/>
                                  </p:iterate>
                                  <p:childTnLst>
                                    <p:set>
                                      <p:cBhvr>
                                        <p:cTn id="28" fill="hold"/>
                                        <p:tgtEl>
                                          <p:spTgt spid="423"/>
                                        </p:tgtEl>
                                        <p:attrNameLst>
                                          <p:attrName>style.visibility</p:attrName>
                                        </p:attrNameLst>
                                      </p:cBhvr>
                                      <p:to>
                                        <p:strVal val="visible"/>
                                      </p:to>
                                    </p:set>
                                    <p:anim calcmode="lin" valueType="num">
                                      <p:cBhvr>
                                        <p:cTn id="29" dur="500" fill="hold"/>
                                        <p:tgtEl>
                                          <p:spTgt spid="423"/>
                                        </p:tgtEl>
                                        <p:attrNameLst>
                                          <p:attrName>ppt_x</p:attrName>
                                        </p:attrNameLst>
                                      </p:cBhvr>
                                      <p:tavLst>
                                        <p:tav tm="0">
                                          <p:val>
                                            <p:strVal val="#ppt_x"/>
                                          </p:val>
                                        </p:tav>
                                        <p:tav tm="100000">
                                          <p:val>
                                            <p:strVal val="#ppt_x"/>
                                          </p:val>
                                        </p:tav>
                                      </p:tavLst>
                                    </p:anim>
                                    <p:anim calcmode="lin" valueType="num">
                                      <p:cBhvr>
                                        <p:cTn id="30" dur="500" fill="hold"/>
                                        <p:tgtEl>
                                          <p:spTgt spid="4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2" grpId="4"/>
      <p:bldP build="whole" bldLvl="1" animBg="1" rev="0" advAuto="0" spid="419" grpId="1"/>
      <p:bldP build="whole" bldLvl="1" animBg="1" rev="0" advAuto="0" spid="421" grpId="3"/>
      <p:bldP build="whole" bldLvl="1" animBg="1" rev="0" advAuto="0" spid="420" grpId="2"/>
      <p:bldP build="whole" bldLvl="1" animBg="1" rev="0" advAuto="0" spid="423" grpId="5"/>
    </p:bldLst>
  </p:timing>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3"/>
          <a:srcRect l="0" t="0" r="0" b="0"/>
          <a:tile tx="0" ty="0" sx="100000" sy="100000" flip="none" algn="tl"/>
        </a:blipFill>
      </p:bgPr>
    </p:bg>
    <p:spTree>
      <p:nvGrpSpPr>
        <p:cNvPr id="1" name=""/>
        <p:cNvGrpSpPr/>
        <p:nvPr/>
      </p:nvGrpSpPr>
      <p:grpSpPr>
        <a:xfrm>
          <a:off x="0" y="0"/>
          <a:ext cx="0" cy="0"/>
          <a:chOff x="0" y="0"/>
          <a:chExt cx="0" cy="0"/>
        </a:xfrm>
      </p:grpSpPr>
      <p:sp>
        <p:nvSpPr>
          <p:cNvPr id="427" name="Shape 427"/>
          <p:cNvSpPr/>
          <p:nvPr>
            <p:ph type="body" idx="1"/>
          </p:nvPr>
        </p:nvSpPr>
        <p:spPr>
          <a:xfrm>
            <a:off x="538955" y="1108075"/>
            <a:ext cx="8066090" cy="3508653"/>
          </a:xfrm>
          <a:prstGeom prst="rect">
            <a:avLst/>
          </a:prstGeom>
        </p:spPr>
        <p:txBody>
          <a:bodyPr lIns="0" tIns="0" rIns="0" bIns="0">
            <a:normAutofit fontScale="100000" lnSpcReduction="0"/>
          </a:bodyPr>
          <a:lstStyle/>
          <a:p>
            <a:pPr lvl="0">
              <a:spcBef>
                <a:spcPts val="1200"/>
              </a:spcBef>
              <a:defRPr sz="1800">
                <a:effectLst/>
              </a:defRPr>
            </a:pPr>
            <a:r>
              <a:rPr b="1" i="1" sz="2400">
                <a:latin typeface="Arial"/>
                <a:ea typeface="Arial"/>
                <a:cs typeface="Arial"/>
                <a:sym typeface="Arial"/>
              </a:rPr>
              <a:t>Social Intelligence: The New Science of Human Relationships</a:t>
            </a:r>
            <a:r>
              <a:rPr sz="2400"/>
              <a:t>, Daniel Goleman</a:t>
            </a:r>
            <a:endParaRPr b="1" i="1" sz="2400">
              <a:latin typeface="Arial"/>
              <a:ea typeface="Arial"/>
              <a:cs typeface="Arial"/>
              <a:sym typeface="Arial"/>
            </a:endParaRPr>
          </a:p>
          <a:p>
            <a:pPr lvl="0">
              <a:spcBef>
                <a:spcPts val="1200"/>
              </a:spcBef>
              <a:defRPr sz="1800">
                <a:effectLst/>
              </a:defRPr>
            </a:pPr>
            <a:r>
              <a:rPr b="1" i="1" sz="2400">
                <a:latin typeface="Arial"/>
                <a:ea typeface="Arial"/>
                <a:cs typeface="Arial"/>
                <a:sym typeface="Arial"/>
              </a:rPr>
              <a:t>Nonviolent</a:t>
            </a:r>
            <a:r>
              <a:rPr sz="2400"/>
              <a:t> Communication, Marshall B. Rosenberg</a:t>
            </a:r>
            <a:endParaRPr sz="2400"/>
          </a:p>
          <a:p>
            <a:pPr lvl="0">
              <a:spcBef>
                <a:spcPts val="1200"/>
              </a:spcBef>
              <a:defRPr sz="1800">
                <a:effectLst/>
              </a:defRPr>
            </a:pPr>
            <a:r>
              <a:rPr b="1" i="1" sz="2400">
                <a:latin typeface="Arial"/>
                <a:ea typeface="Arial"/>
                <a:cs typeface="Arial"/>
                <a:sym typeface="Arial"/>
              </a:rPr>
              <a:t>Crucial Conversations: Tools for Talking when Stakes are High</a:t>
            </a:r>
            <a:r>
              <a:rPr sz="2400"/>
              <a:t>, Kerry Patterson </a:t>
            </a:r>
            <a:r>
              <a:rPr b="1" i="1" sz="2400">
                <a:latin typeface="Arial"/>
                <a:ea typeface="Arial"/>
                <a:cs typeface="Arial"/>
                <a:sym typeface="Arial"/>
              </a:rPr>
              <a:t>et al.</a:t>
            </a:r>
            <a:endParaRPr b="1" i="1" sz="2400">
              <a:latin typeface="Arial"/>
              <a:ea typeface="Arial"/>
              <a:cs typeface="Arial"/>
              <a:sym typeface="Arial"/>
            </a:endParaRPr>
          </a:p>
          <a:p>
            <a:pPr lvl="0">
              <a:spcBef>
                <a:spcPts val="1200"/>
              </a:spcBef>
              <a:defRPr sz="1800">
                <a:effectLst/>
              </a:defRPr>
            </a:pPr>
            <a:r>
              <a:rPr b="1" i="1" sz="2400">
                <a:latin typeface="Arial"/>
                <a:ea typeface="Arial"/>
                <a:cs typeface="Arial"/>
                <a:sym typeface="Arial"/>
              </a:rPr>
              <a:t>Influence: The Psychology of Persuasion</a:t>
            </a:r>
            <a:r>
              <a:rPr sz="2400"/>
              <a:t>,</a:t>
            </a:r>
            <a:r>
              <a:rPr b="1" i="1" sz="2400">
                <a:latin typeface="Arial"/>
                <a:ea typeface="Arial"/>
                <a:cs typeface="Arial"/>
                <a:sym typeface="Arial"/>
              </a:rPr>
              <a:t> </a:t>
            </a:r>
            <a:r>
              <a:rPr sz="2400"/>
              <a:t>Robert Cialdini</a:t>
            </a:r>
          </a:p>
        </p:txBody>
      </p:sp>
      <p:sp>
        <p:nvSpPr>
          <p:cNvPr id="428" name="Shape 428"/>
          <p:cNvSpPr/>
          <p:nvPr>
            <p:ph type="title"/>
          </p:nvPr>
        </p:nvSpPr>
        <p:spPr>
          <a:xfrm>
            <a:off x="0" y="354697"/>
            <a:ext cx="9144000" cy="646331"/>
          </a:xfrm>
          <a:prstGeom prst="rect">
            <a:avLst/>
          </a:prstGeom>
        </p:spPr>
        <p:txBody>
          <a:bodyPr lIns="0" tIns="0" rIns="0" bIns="0">
            <a:normAutofit fontScale="100000" lnSpcReduction="0"/>
          </a:bodyPr>
          <a:lstStyle>
            <a:lvl1pPr>
              <a:defRPr sz="3600"/>
            </a:lvl1pPr>
          </a:lstStyle>
          <a:p>
            <a:pPr lvl="0">
              <a:defRPr sz="1800">
                <a:effectLst/>
              </a:defRPr>
            </a:pPr>
            <a:r>
              <a:rPr sz="3600"/>
              <a:t>Bibliography</a:t>
            </a:r>
          </a:p>
        </p:txBody>
      </p:sp>
      <p:sp>
        <p:nvSpPr>
          <p:cNvPr id="429" name="Shape 429"/>
          <p:cNvSpPr/>
          <p:nvPr/>
        </p:nvSpPr>
        <p:spPr>
          <a:xfrm>
            <a:off x="1943100" y="5460415"/>
            <a:ext cx="5257800" cy="505258"/>
          </a:xfrm>
          <a:prstGeom prst="rect">
            <a:avLst/>
          </a:prstGeom>
          <a:solidFill>
            <a:srgbClr val="FFFF00"/>
          </a:solidFill>
          <a:ln w="19050">
            <a:solidFill/>
            <a:miter/>
          </a:ln>
          <a:extLst>
            <a:ext uri="{C572A759-6A51-4108-AA02-DFA0A04FC94B}">
              <ma14:wrappingTextBoxFlag xmlns:ma14="http://schemas.microsoft.com/office/mac/drawingml/2011/main" val="1"/>
            </a:ext>
          </a:extLst>
        </p:spPr>
        <p:txBody>
          <a:bodyPr lIns="0" tIns="0" rIns="0" bIns="0" anchor="ctr">
            <a:spAutoFit/>
          </a:bodyPr>
          <a:lstStyle>
            <a:lvl1pPr algn="ctr">
              <a:defRPr sz="2800">
                <a:latin typeface="Arial Bold"/>
                <a:ea typeface="Arial Bold"/>
                <a:cs typeface="Arial Bold"/>
                <a:sym typeface="Arial Bold"/>
              </a:defRPr>
            </a:lvl1pPr>
          </a:lstStyle>
          <a:p>
            <a:pPr lvl="0">
              <a:defRPr sz="1800"/>
            </a:pPr>
            <a:r>
              <a:rPr sz="2800"/>
              <a:t>DennisHHong.com/UserConf</a:t>
            </a:r>
          </a:p>
        </p:txBody>
      </p:sp>
    </p:spTree>
  </p:cSld>
  <p:clrMapOvr>
    <a:masterClrMapping/>
  </p:clrMapOvr>
  <p:transition spd="fast"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1" presetID="2" grpId="1" fill="hold">
                                  <p:stCondLst>
                                    <p:cond delay="500"/>
                                  </p:stCondLst>
                                  <p:iterate type="el" backwards="0">
                                    <p:tmAbs val="0"/>
                                  </p:iterate>
                                  <p:childTnLst>
                                    <p:set>
                                      <p:cBhvr>
                                        <p:cTn id="6" fill="hold"/>
                                        <p:tgtEl>
                                          <p:spTgt spid="429"/>
                                        </p:tgtEl>
                                        <p:attrNameLst>
                                          <p:attrName>style.visibility</p:attrName>
                                        </p:attrNameLst>
                                      </p:cBhvr>
                                      <p:to>
                                        <p:strVal val="visible"/>
                                      </p:to>
                                    </p:set>
                                    <p:anim calcmode="lin" valueType="num">
                                      <p:cBhvr>
                                        <p:cTn id="7" dur="500" fill="hold"/>
                                        <p:tgtEl>
                                          <p:spTgt spid="429"/>
                                        </p:tgtEl>
                                        <p:attrNameLst>
                                          <p:attrName>ppt_x</p:attrName>
                                        </p:attrNameLst>
                                      </p:cBhvr>
                                      <p:tavLst>
                                        <p:tav tm="0">
                                          <p:val>
                                            <p:strVal val="#ppt_x"/>
                                          </p:val>
                                        </p:tav>
                                        <p:tav tm="100000">
                                          <p:val>
                                            <p:strVal val="#ppt_x"/>
                                          </p:val>
                                        </p:tav>
                                      </p:tavLst>
                                    </p:anim>
                                    <p:anim calcmode="lin" valueType="num">
                                      <p:cBhvr>
                                        <p:cTn id="8" dur="500" fill="hold"/>
                                        <p:tgtEl>
                                          <p:spTgt spid="4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9" grpId="1"/>
    </p:bldLst>
  </p:timing>
</p:sld>
</file>

<file path=ppt/theme/theme1.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BBE0E3"/>
          </a:solidFill>
          <a:prstDash val="solid"/>
          <a:bevel/>
        </a:ln>
        <a:effectLst>
          <a:outerShdw sx="100000" sy="100000" kx="0" ky="0" algn="b" rotWithShape="0" blurRad="38100" dist="23000" dir="5400000">
            <a:srgbClr val="000000">
              <a:alpha val="35000"/>
            </a:srgbClr>
          </a:outerShdw>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BBE0E3"/>
          </a:solidFill>
          <a:prstDash val="solid"/>
          <a:bevel/>
        </a:ln>
        <a:effectLst>
          <a:outerShdw sx="100000" sy="100000" kx="0" ky="0" algn="b" rotWithShape="0" blurRad="38100" dist="20000" dir="5400000">
            <a:srgbClr val="000000">
              <a:alpha val="38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BBE0E3"/>
          </a:solidFill>
          <a:prstDash val="solid"/>
          <a:bevel/>
        </a:ln>
        <a:effectLst>
          <a:outerShdw sx="100000" sy="100000" kx="0" ky="0" algn="b" rotWithShape="0" blurRad="38100" dist="23000" dir="5400000">
            <a:srgbClr val="000000">
              <a:alpha val="35000"/>
            </a:srgbClr>
          </a:outerShdw>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BBE0E3"/>
          </a:solidFill>
          <a:prstDash val="solid"/>
          <a:bevel/>
        </a:ln>
        <a:effectLst>
          <a:outerShdw sx="100000" sy="100000" kx="0" ky="0" algn="b" rotWithShape="0" blurRad="38100" dist="20000" dir="5400000">
            <a:srgbClr val="000000">
              <a:alpha val="38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